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85"/>
  </p:notesMasterIdLst>
  <p:handoutMasterIdLst>
    <p:handoutMasterId r:id="rId86"/>
  </p:handoutMasterIdLst>
  <p:sldIdLst>
    <p:sldId id="259" r:id="rId3"/>
    <p:sldId id="319" r:id="rId4"/>
    <p:sldId id="315" r:id="rId5"/>
    <p:sldId id="316" r:id="rId6"/>
    <p:sldId id="320" r:id="rId7"/>
    <p:sldId id="321" r:id="rId8"/>
    <p:sldId id="342" r:id="rId9"/>
    <p:sldId id="317" r:id="rId10"/>
    <p:sldId id="332" r:id="rId11"/>
    <p:sldId id="322" r:id="rId12"/>
    <p:sldId id="323" r:id="rId13"/>
    <p:sldId id="324" r:id="rId14"/>
    <p:sldId id="333" r:id="rId15"/>
    <p:sldId id="334" r:id="rId16"/>
    <p:sldId id="335" r:id="rId17"/>
    <p:sldId id="325" r:id="rId18"/>
    <p:sldId id="336" r:id="rId19"/>
    <p:sldId id="326" r:id="rId20"/>
    <p:sldId id="346" r:id="rId21"/>
    <p:sldId id="338" r:id="rId22"/>
    <p:sldId id="327" r:id="rId23"/>
    <p:sldId id="339" r:id="rId24"/>
    <p:sldId id="328" r:id="rId25"/>
    <p:sldId id="340" r:id="rId26"/>
    <p:sldId id="341" r:id="rId27"/>
    <p:sldId id="329" r:id="rId28"/>
    <p:sldId id="343" r:id="rId29"/>
    <p:sldId id="330" r:id="rId30"/>
    <p:sldId id="353" r:id="rId31"/>
    <p:sldId id="347" r:id="rId32"/>
    <p:sldId id="348" r:id="rId33"/>
    <p:sldId id="354" r:id="rId34"/>
    <p:sldId id="355" r:id="rId35"/>
    <p:sldId id="366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76" r:id="rId44"/>
    <p:sldId id="377" r:id="rId45"/>
    <p:sldId id="378" r:id="rId46"/>
    <p:sldId id="379" r:id="rId47"/>
    <p:sldId id="380" r:id="rId48"/>
    <p:sldId id="381" r:id="rId49"/>
    <p:sldId id="367" r:id="rId50"/>
    <p:sldId id="364" r:id="rId51"/>
    <p:sldId id="368" r:id="rId52"/>
    <p:sldId id="365" r:id="rId53"/>
    <p:sldId id="374" r:id="rId54"/>
    <p:sldId id="373" r:id="rId55"/>
    <p:sldId id="370" r:id="rId56"/>
    <p:sldId id="371" r:id="rId57"/>
    <p:sldId id="382" r:id="rId58"/>
    <p:sldId id="383" r:id="rId59"/>
    <p:sldId id="384" r:id="rId60"/>
    <p:sldId id="385" r:id="rId61"/>
    <p:sldId id="386" r:id="rId62"/>
    <p:sldId id="392" r:id="rId63"/>
    <p:sldId id="387" r:id="rId64"/>
    <p:sldId id="388" r:id="rId65"/>
    <p:sldId id="389" r:id="rId66"/>
    <p:sldId id="390" r:id="rId67"/>
    <p:sldId id="391" r:id="rId68"/>
    <p:sldId id="375" r:id="rId69"/>
    <p:sldId id="260" r:id="rId70"/>
    <p:sldId id="262" r:id="rId71"/>
    <p:sldId id="263" r:id="rId72"/>
    <p:sldId id="264" r:id="rId73"/>
    <p:sldId id="265" r:id="rId74"/>
    <p:sldId id="266" r:id="rId75"/>
    <p:sldId id="303" r:id="rId76"/>
    <p:sldId id="304" r:id="rId77"/>
    <p:sldId id="305" r:id="rId78"/>
    <p:sldId id="306" r:id="rId79"/>
    <p:sldId id="307" r:id="rId80"/>
    <p:sldId id="308" r:id="rId81"/>
    <p:sldId id="309" r:id="rId82"/>
    <p:sldId id="310" r:id="rId83"/>
    <p:sldId id="311" r:id="rId84"/>
  </p:sldIdLst>
  <p:sldSz cx="9144000" cy="6858000" type="screen4x3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50021"/>
    <a:srgbClr val="0099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27" autoAdjust="0"/>
  </p:normalViewPr>
  <p:slideViewPr>
    <p:cSldViewPr>
      <p:cViewPr>
        <p:scale>
          <a:sx n="66" d="100"/>
          <a:sy n="66" d="100"/>
        </p:scale>
        <p:origin x="-1284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64"/>
    </p:cViewPr>
  </p:sorterViewPr>
  <p:notesViewPr>
    <p:cSldViewPr>
      <p:cViewPr varScale="1">
        <p:scale>
          <a:sx n="60" d="100"/>
          <a:sy n="60" d="100"/>
        </p:scale>
        <p:origin x="-736" y="-80"/>
      </p:cViewPr>
      <p:guideLst>
        <p:guide orient="horz" pos="2208"/>
        <p:guide pos="29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ableStyles" Target="tableStyle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2400" y="6657975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FD356CB0-68E6-486A-AEA1-0498E61151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2400" y="0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5438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3330575"/>
            <a:ext cx="7388225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024438" y="6489700"/>
            <a:ext cx="40020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FEBA9A3-C8A7-44D4-AA15-9E0C8DAC4D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09DCE1-2914-4FAD-A391-C03E2310FA45}" type="slidenum">
              <a:rPr lang="en-US" altLang="zh-TW" smtClean="0"/>
              <a:pPr>
                <a:defRPr/>
              </a:pPr>
              <a:t>1</a:t>
            </a:fld>
            <a:endParaRPr lang="en-US" altLang="zh-TW" smtClean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5529FE-0639-4691-94CF-D1835512E08E}" type="slidenum">
              <a:rPr lang="en-US" altLang="zh-TW" smtClean="0"/>
              <a:pPr>
                <a:defRPr/>
              </a:pPr>
              <a:t>52</a:t>
            </a:fld>
            <a:endParaRPr lang="en-US" altLang="zh-TW" smtClean="0"/>
          </a:p>
        </p:txBody>
      </p:sp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8078FB-730B-4EC1-A77A-6C09CF4955C0}" type="slidenum">
              <a:rPr lang="en-US" altLang="zh-TW" smtClean="0"/>
              <a:pPr>
                <a:defRPr/>
              </a:pPr>
              <a:t>54</a:t>
            </a:fld>
            <a:endParaRPr lang="en-US" altLang="zh-TW" smtClean="0"/>
          </a:p>
        </p:txBody>
      </p:sp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4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4A5454-C015-4BC9-98B0-429E92211DAB}" type="slidenum">
              <a:rPr lang="en-US" altLang="zh-TW" smtClean="0"/>
              <a:pPr>
                <a:defRPr/>
              </a:pPr>
              <a:t>55</a:t>
            </a:fld>
            <a:endParaRPr lang="en-US" altLang="zh-TW" smtClean="0"/>
          </a:p>
        </p:txBody>
      </p:sp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09" name="Rectangle 7"/>
          <p:cNvSpPr txBox="1">
            <a:spLocks noGrp="1" noChangeArrowheads="1"/>
          </p:cNvSpPr>
          <p:nvPr/>
        </p:nvSpPr>
        <p:spPr bwMode="auto">
          <a:xfrm>
            <a:off x="5024438" y="6489700"/>
            <a:ext cx="40020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A58439-CBC3-4A70-97BE-2339D8E1D5E6}" type="slidenum">
              <a:rPr kumimoji="0" lang="en-US" altLang="zh-TW" sz="1200">
                <a:latin typeface="Arial" charset="0"/>
              </a:rPr>
              <a:pPr algn="r"/>
              <a:t>56</a:t>
            </a:fld>
            <a:endParaRPr kumimoji="0" lang="en-US" altLang="zh-TW" sz="1200">
              <a:latin typeface="Arial" charset="0"/>
            </a:endParaRPr>
          </a:p>
        </p:txBody>
      </p:sp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1" name="Rectangle 7"/>
          <p:cNvSpPr txBox="1">
            <a:spLocks noGrp="1" noChangeArrowheads="1"/>
          </p:cNvSpPr>
          <p:nvPr/>
        </p:nvSpPr>
        <p:spPr bwMode="auto">
          <a:xfrm>
            <a:off x="5024438" y="6489700"/>
            <a:ext cx="40020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E2B4E7-1820-4BDE-BF99-3867887135C3}" type="slidenum">
              <a:rPr kumimoji="0" lang="en-US" altLang="zh-TW" sz="1200">
                <a:latin typeface="Arial" charset="0"/>
              </a:rPr>
              <a:pPr algn="r"/>
              <a:t>57</a:t>
            </a:fld>
            <a:endParaRPr kumimoji="0" lang="en-US" altLang="zh-TW" sz="1200">
              <a:latin typeface="Arial" charset="0"/>
            </a:endParaRPr>
          </a:p>
        </p:txBody>
      </p:sp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3" name="Rectangle 7"/>
          <p:cNvSpPr txBox="1">
            <a:spLocks noGrp="1" noChangeArrowheads="1"/>
          </p:cNvSpPr>
          <p:nvPr/>
        </p:nvSpPr>
        <p:spPr bwMode="auto">
          <a:xfrm>
            <a:off x="5024438" y="6489700"/>
            <a:ext cx="40020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8545ED1-D9EE-4617-B956-4A10A1F43C55}" type="slidenum">
              <a:rPr kumimoji="0" lang="en-US" altLang="zh-TW" sz="1200">
                <a:latin typeface="Arial" charset="0"/>
              </a:rPr>
              <a:pPr algn="r"/>
              <a:t>58</a:t>
            </a:fld>
            <a:endParaRPr kumimoji="0" lang="en-US" altLang="zh-TW" sz="1200">
              <a:latin typeface="Arial" charset="0"/>
            </a:endParaRPr>
          </a:p>
        </p:txBody>
      </p:sp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1" name="Rectangle 7"/>
          <p:cNvSpPr txBox="1">
            <a:spLocks noGrp="1" noChangeArrowheads="1"/>
          </p:cNvSpPr>
          <p:nvPr/>
        </p:nvSpPr>
        <p:spPr bwMode="auto">
          <a:xfrm>
            <a:off x="5024438" y="6489700"/>
            <a:ext cx="40020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6968E2A-32CB-423B-AC3A-61202919FED6}" type="slidenum">
              <a:rPr kumimoji="0" lang="en-US" altLang="zh-TW" sz="1200">
                <a:latin typeface="Arial" charset="0"/>
              </a:rPr>
              <a:pPr algn="r"/>
              <a:t>59</a:t>
            </a:fld>
            <a:endParaRPr kumimoji="0" lang="en-US" altLang="zh-TW" sz="1200">
              <a:latin typeface="Arial" charset="0"/>
            </a:endParaRPr>
          </a:p>
        </p:txBody>
      </p:sp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49" name="Rectangle 7"/>
          <p:cNvSpPr txBox="1">
            <a:spLocks noGrp="1" noChangeArrowheads="1"/>
          </p:cNvSpPr>
          <p:nvPr/>
        </p:nvSpPr>
        <p:spPr bwMode="auto">
          <a:xfrm>
            <a:off x="5024438" y="6489700"/>
            <a:ext cx="40020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8E4CD9-BB6B-4EEE-A272-81930E5DAF81}" type="slidenum">
              <a:rPr kumimoji="0" lang="en-US" altLang="zh-TW" sz="1200">
                <a:latin typeface="Arial" charset="0"/>
              </a:rPr>
              <a:pPr algn="r"/>
              <a:t>60</a:t>
            </a:fld>
            <a:endParaRPr kumimoji="0" lang="en-US" altLang="zh-TW" sz="1200">
              <a:latin typeface="Arial" charset="0"/>
            </a:endParaRPr>
          </a:p>
        </p:txBody>
      </p:sp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1" name="Rectangle 7"/>
          <p:cNvSpPr txBox="1">
            <a:spLocks noGrp="1" noChangeArrowheads="1"/>
          </p:cNvSpPr>
          <p:nvPr/>
        </p:nvSpPr>
        <p:spPr bwMode="auto">
          <a:xfrm>
            <a:off x="5024438" y="6489700"/>
            <a:ext cx="40020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6DA9D7-5D53-40B8-870C-60E170088848}" type="slidenum">
              <a:rPr kumimoji="0" lang="en-US" altLang="zh-TW" sz="1200">
                <a:latin typeface="Arial" charset="0"/>
              </a:rPr>
              <a:pPr algn="r"/>
              <a:t>62</a:t>
            </a:fld>
            <a:endParaRPr kumimoji="0" lang="en-US" altLang="zh-TW" sz="1200">
              <a:latin typeface="Arial" charset="0"/>
            </a:endParaRPr>
          </a:p>
        </p:txBody>
      </p:sp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69" name="Rectangle 7"/>
          <p:cNvSpPr txBox="1">
            <a:spLocks noGrp="1" noChangeArrowheads="1"/>
          </p:cNvSpPr>
          <p:nvPr/>
        </p:nvSpPr>
        <p:spPr bwMode="auto">
          <a:xfrm>
            <a:off x="5024438" y="6489700"/>
            <a:ext cx="40020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92AB8C-FB90-4F0B-A247-9EC2B9A1D936}" type="slidenum">
              <a:rPr kumimoji="0" lang="en-US" altLang="zh-TW" sz="1200">
                <a:latin typeface="Arial" charset="0"/>
              </a:rPr>
              <a:pPr algn="r"/>
              <a:t>63</a:t>
            </a:fld>
            <a:endParaRPr kumimoji="0" lang="en-US" altLang="zh-TW" sz="1200">
              <a:latin typeface="Arial" charset="0"/>
            </a:endParaRPr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0C54C2-A86A-48D0-97C8-615801E10308}" type="slidenum">
              <a:rPr lang="en-US" altLang="zh-TW" smtClean="0"/>
              <a:pPr>
                <a:defRPr/>
              </a:pPr>
              <a:t>36</a:t>
            </a:fld>
            <a:endParaRPr lang="en-US" altLang="zh-TW" smtClean="0"/>
          </a:p>
        </p:txBody>
      </p:sp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7" name="Rectangle 7"/>
          <p:cNvSpPr txBox="1">
            <a:spLocks noGrp="1" noChangeArrowheads="1"/>
          </p:cNvSpPr>
          <p:nvPr/>
        </p:nvSpPr>
        <p:spPr bwMode="auto">
          <a:xfrm>
            <a:off x="5024438" y="6489700"/>
            <a:ext cx="40020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16EB07A-A1FB-45BC-AF02-371F7A0A4C8D}" type="slidenum">
              <a:rPr kumimoji="0" lang="en-US" altLang="zh-TW" sz="1200">
                <a:latin typeface="Arial" charset="0"/>
              </a:rPr>
              <a:pPr algn="r"/>
              <a:t>64</a:t>
            </a:fld>
            <a:endParaRPr kumimoji="0" lang="en-US" altLang="zh-TW" sz="1200">
              <a:latin typeface="Arial" charset="0"/>
            </a:endParaRPr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5" name="Rectangle 7"/>
          <p:cNvSpPr txBox="1">
            <a:spLocks noGrp="1" noChangeArrowheads="1"/>
          </p:cNvSpPr>
          <p:nvPr/>
        </p:nvSpPr>
        <p:spPr bwMode="auto">
          <a:xfrm>
            <a:off x="5024438" y="6489700"/>
            <a:ext cx="40020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214A4B8-7A56-428B-83F6-F511EC238DB4}" type="slidenum">
              <a:rPr kumimoji="0" lang="en-US" altLang="zh-TW" sz="1200">
                <a:latin typeface="Arial" charset="0"/>
              </a:rPr>
              <a:pPr algn="r"/>
              <a:t>65</a:t>
            </a:fld>
            <a:endParaRPr kumimoji="0" lang="en-US" altLang="zh-TW" sz="1200">
              <a:latin typeface="Arial" charset="0"/>
            </a:endParaRPr>
          </a:p>
        </p:txBody>
      </p:sp>
      <p:sp>
        <p:nvSpPr>
          <p:cNvPr id="95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7" name="Rectangle 7"/>
          <p:cNvSpPr txBox="1">
            <a:spLocks noGrp="1" noChangeArrowheads="1"/>
          </p:cNvSpPr>
          <p:nvPr/>
        </p:nvSpPr>
        <p:spPr bwMode="auto">
          <a:xfrm>
            <a:off x="5024438" y="6489700"/>
            <a:ext cx="40020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C6E1C08-EAC9-45E0-A55F-854102B3405B}" type="slidenum">
              <a:rPr kumimoji="0" lang="en-US" altLang="zh-TW" sz="1200">
                <a:latin typeface="Arial" charset="0"/>
              </a:rPr>
              <a:pPr algn="r"/>
              <a:t>66</a:t>
            </a:fld>
            <a:endParaRPr kumimoji="0" lang="en-US" altLang="zh-TW" sz="1200">
              <a:latin typeface="Arial" charset="0"/>
            </a:endParaRPr>
          </a:p>
        </p:txBody>
      </p:sp>
      <p:sp>
        <p:nvSpPr>
          <p:cNvPr id="96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3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EA900-8372-4F7A-ABB3-90B6827351A5}" type="slidenum">
              <a:rPr lang="en-US" altLang="zh-TW" smtClean="0"/>
              <a:pPr>
                <a:defRPr/>
              </a:pPr>
              <a:t>68</a:t>
            </a:fld>
            <a:endParaRPr lang="en-US" altLang="zh-TW" smtClean="0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B5BEF9-97B3-44DC-A528-597BC502EF49}" type="slidenum">
              <a:rPr lang="en-US" altLang="zh-TW" smtClean="0"/>
              <a:pPr>
                <a:defRPr/>
              </a:pPr>
              <a:t>69</a:t>
            </a:fld>
            <a:endParaRPr lang="en-US" altLang="zh-TW" smtClean="0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20130-DC56-46DA-804F-6D630DD3A19D}" type="slidenum">
              <a:rPr lang="en-US" altLang="zh-TW" smtClean="0"/>
              <a:pPr>
                <a:defRPr/>
              </a:pPr>
              <a:t>70</a:t>
            </a:fld>
            <a:endParaRPr lang="en-US" altLang="zh-TW" smtClean="0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7AEA13-2979-48BA-BDD0-A671F5E8F50B}" type="slidenum">
              <a:rPr lang="en-US" altLang="zh-TW" smtClean="0"/>
              <a:pPr>
                <a:defRPr/>
              </a:pPr>
              <a:t>71</a:t>
            </a:fld>
            <a:endParaRPr lang="en-US" altLang="zh-TW" smtClean="0"/>
          </a:p>
        </p:txBody>
      </p:sp>
      <p:sp>
        <p:nvSpPr>
          <p:cNvPr id="97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8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10F409-686B-4700-8571-BE078AF7DDD4}" type="slidenum">
              <a:rPr lang="en-US" altLang="zh-TW" smtClean="0"/>
              <a:pPr>
                <a:defRPr/>
              </a:pPr>
              <a:t>72</a:t>
            </a:fld>
            <a:endParaRPr lang="en-US" altLang="zh-TW" smtClean="0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FD2D53-40E8-4EED-B47B-5D7057E657F2}" type="slidenum">
              <a:rPr lang="en-US" altLang="zh-TW" smtClean="0"/>
              <a:pPr>
                <a:defRPr/>
              </a:pPr>
              <a:t>73</a:t>
            </a:fld>
            <a:endParaRPr lang="en-US" altLang="zh-TW" smtClean="0"/>
          </a:p>
        </p:txBody>
      </p:sp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2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4F2251-80E5-4EDB-A21F-19AE5E637C56}" type="slidenum">
              <a:rPr lang="en-US" altLang="zh-TW" smtClean="0"/>
              <a:pPr>
                <a:defRPr/>
              </a:pPr>
              <a:t>37</a:t>
            </a:fld>
            <a:endParaRPr lang="en-US" altLang="zh-TW" smtClean="0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AB1033-F16E-4DF6-A42B-EFBA47AF56C9}" type="slidenum">
              <a:rPr lang="en-US" altLang="zh-TW" smtClean="0"/>
              <a:pPr>
                <a:defRPr/>
              </a:pPr>
              <a:t>74</a:t>
            </a:fld>
            <a:endParaRPr lang="en-US" altLang="zh-TW" smtClean="0"/>
          </a:p>
        </p:txBody>
      </p:sp>
      <p:sp>
        <p:nvSpPr>
          <p:cNvPr id="97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A6A1C3-0B36-4E2B-BDC6-F2694A60E54D}" type="slidenum">
              <a:rPr lang="en-US" altLang="zh-TW" smtClean="0"/>
              <a:pPr>
                <a:defRPr/>
              </a:pPr>
              <a:t>75</a:t>
            </a:fld>
            <a:endParaRPr lang="en-US" altLang="zh-TW" smtClean="0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E7110B-B80D-47E0-9BBE-C1413AF9AB9F}" type="slidenum">
              <a:rPr lang="en-US" altLang="zh-TW" smtClean="0"/>
              <a:pPr>
                <a:defRPr/>
              </a:pPr>
              <a:t>76</a:t>
            </a:fld>
            <a:endParaRPr lang="en-US" altLang="zh-TW" smtClean="0"/>
          </a:p>
        </p:txBody>
      </p:sp>
      <p:sp>
        <p:nvSpPr>
          <p:cNvPr id="98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8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09FA0E-5CC8-4752-8FBA-6C4C57656ECC}" type="slidenum">
              <a:rPr lang="en-US" altLang="zh-TW" smtClean="0"/>
              <a:pPr>
                <a:defRPr/>
              </a:pPr>
              <a:t>77</a:t>
            </a:fld>
            <a:endParaRPr lang="en-US" altLang="zh-TW" smtClean="0"/>
          </a:p>
        </p:txBody>
      </p:sp>
      <p:sp>
        <p:nvSpPr>
          <p:cNvPr id="98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607936-9391-4452-8DF5-FFE9DF96F361}" type="slidenum">
              <a:rPr lang="en-US" altLang="zh-TW" smtClean="0"/>
              <a:pPr>
                <a:defRPr/>
              </a:pPr>
              <a:t>78</a:t>
            </a:fld>
            <a:endParaRPr lang="en-US" altLang="zh-TW" smtClean="0"/>
          </a:p>
        </p:txBody>
      </p:sp>
      <p:sp>
        <p:nvSpPr>
          <p:cNvPr id="98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86A1CF-3CFF-4E9A-A277-8124237DAB88}" type="slidenum">
              <a:rPr lang="en-US" altLang="zh-TW" smtClean="0"/>
              <a:pPr>
                <a:defRPr/>
              </a:pPr>
              <a:t>79</a:t>
            </a:fld>
            <a:endParaRPr lang="en-US" altLang="zh-TW" smtClean="0"/>
          </a:p>
        </p:txBody>
      </p:sp>
      <p:sp>
        <p:nvSpPr>
          <p:cNvPr id="98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09FEF1-3B05-4E87-8F68-5921EA3032DC}" type="slidenum">
              <a:rPr lang="en-US" altLang="zh-TW" smtClean="0"/>
              <a:pPr>
                <a:defRPr/>
              </a:pPr>
              <a:t>80</a:t>
            </a:fld>
            <a:endParaRPr lang="en-US" altLang="zh-TW" smtClean="0"/>
          </a:p>
        </p:txBody>
      </p:sp>
      <p:sp>
        <p:nvSpPr>
          <p:cNvPr id="99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B8A12-F1FC-4FA5-B599-38B8AAE3345C}" type="slidenum">
              <a:rPr lang="en-US" altLang="zh-TW" smtClean="0"/>
              <a:pPr>
                <a:defRPr/>
              </a:pPr>
              <a:t>81</a:t>
            </a:fld>
            <a:endParaRPr lang="en-US" altLang="zh-TW" smtClean="0"/>
          </a:p>
        </p:txBody>
      </p:sp>
      <p:sp>
        <p:nvSpPr>
          <p:cNvPr id="99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2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ABBD2E-E2BD-459F-BFB3-82AAF0F3E628}" type="slidenum">
              <a:rPr lang="en-US" altLang="zh-TW" smtClean="0"/>
              <a:pPr>
                <a:defRPr/>
              </a:pPr>
              <a:t>82</a:t>
            </a:fld>
            <a:endParaRPr lang="en-US" altLang="zh-TW" smtClean="0"/>
          </a:p>
        </p:txBody>
      </p:sp>
      <p:sp>
        <p:nvSpPr>
          <p:cNvPr id="99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2F6C2A-ECE8-499A-9B57-810C0BB16E9C}" type="slidenum">
              <a:rPr lang="en-US" altLang="zh-TW" smtClean="0"/>
              <a:pPr>
                <a:defRPr/>
              </a:pPr>
              <a:t>38</a:t>
            </a:fld>
            <a:endParaRPr lang="en-US" altLang="zh-TW" smtClean="0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4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1806D-CD7B-4C8C-A0AB-71696BF94D9B}" type="slidenum">
              <a:rPr lang="en-US" altLang="zh-TW" smtClean="0"/>
              <a:pPr>
                <a:defRPr/>
              </a:pPr>
              <a:t>39</a:t>
            </a:fld>
            <a:endParaRPr lang="en-US" altLang="zh-TW" smtClean="0"/>
          </a:p>
        </p:txBody>
      </p:sp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717819-10A8-4D73-AA46-166B09739B1E}" type="slidenum">
              <a:rPr lang="en-US" altLang="zh-TW" smtClean="0"/>
              <a:pPr>
                <a:defRPr/>
              </a:pPr>
              <a:t>41</a:t>
            </a:fld>
            <a:endParaRPr lang="en-US" altLang="zh-TW" smtClean="0"/>
          </a:p>
        </p:txBody>
      </p:sp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1" name="Rectangle 7"/>
          <p:cNvSpPr txBox="1">
            <a:spLocks noGrp="1" noChangeArrowheads="1"/>
          </p:cNvSpPr>
          <p:nvPr/>
        </p:nvSpPr>
        <p:spPr bwMode="auto">
          <a:xfrm>
            <a:off x="5024438" y="6489700"/>
            <a:ext cx="40020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99AD93-4ED9-4542-BD4F-29432E771F11}" type="slidenum">
              <a:rPr kumimoji="0" lang="en-US" altLang="zh-TW" sz="1200">
                <a:latin typeface="Arial" charset="0"/>
              </a:rPr>
              <a:pPr algn="r"/>
              <a:t>45</a:t>
            </a:fld>
            <a:endParaRPr kumimoji="0" lang="en-US" altLang="zh-TW" sz="1200">
              <a:latin typeface="Arial" charset="0"/>
            </a:endParaRPr>
          </a:p>
        </p:txBody>
      </p:sp>
      <p:sp>
        <p:nvSpPr>
          <p:cNvPr id="92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49" name="Rectangle 7"/>
          <p:cNvSpPr txBox="1">
            <a:spLocks noGrp="1" noChangeArrowheads="1"/>
          </p:cNvSpPr>
          <p:nvPr/>
        </p:nvSpPr>
        <p:spPr bwMode="auto">
          <a:xfrm>
            <a:off x="5024438" y="6489700"/>
            <a:ext cx="40020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053DD6-28FF-4CF4-9149-8D6F32F354C0}" type="slidenum">
              <a:rPr kumimoji="0" lang="en-US" altLang="zh-TW" sz="1200">
                <a:latin typeface="Arial" charset="0"/>
              </a:rPr>
              <a:pPr algn="r"/>
              <a:t>46</a:t>
            </a:fld>
            <a:endParaRPr kumimoji="0" lang="en-US" altLang="zh-TW" sz="1200">
              <a:latin typeface="Arial" charset="0"/>
            </a:endParaRPr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7" name="Rectangle 7"/>
          <p:cNvSpPr txBox="1">
            <a:spLocks noGrp="1" noChangeArrowheads="1"/>
          </p:cNvSpPr>
          <p:nvPr/>
        </p:nvSpPr>
        <p:spPr bwMode="auto">
          <a:xfrm>
            <a:off x="5024438" y="6489700"/>
            <a:ext cx="40020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FE8B0F7-5CB3-4154-A19F-E08CAFC317E7}" type="slidenum">
              <a:rPr kumimoji="0" lang="en-US" altLang="zh-TW" sz="1200">
                <a:latin typeface="Arial" charset="0"/>
              </a:rPr>
              <a:pPr algn="r"/>
              <a:t>47</a:t>
            </a:fld>
            <a:endParaRPr kumimoji="0" lang="en-US" altLang="zh-TW" sz="1200">
              <a:latin typeface="Arial" charset="0"/>
            </a:endParaRPr>
          </a:p>
        </p:txBody>
      </p:sp>
      <p:sp>
        <p:nvSpPr>
          <p:cNvPr id="92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AE248-C182-4444-A858-94A02093711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B77C2-6A67-48DB-B65E-E5DE757EBA8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67550" y="0"/>
            <a:ext cx="2076450" cy="182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0"/>
            <a:ext cx="6076950" cy="182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870FA-33A7-4306-9A61-BA9D5E829B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447800" y="1371600"/>
            <a:ext cx="2590800" cy="45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91000" y="1371600"/>
            <a:ext cx="2590800" cy="45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B5CD3-EDD2-4B6C-BB65-C93C4969A0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A47D7-F6E4-416D-8700-1DE6FF0BC0E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838200" y="0"/>
            <a:ext cx="8305800" cy="1828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E32C7-A2A2-4995-B24D-FD0CA577768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B57AE-1CF7-4135-8011-F1794CD9A833}" type="datetimeFigureOut">
              <a:rPr lang="zh-TW" altLang="en-US"/>
              <a:pPr>
                <a:defRPr/>
              </a:pPr>
              <a:t>2009/1/2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3A6C-A7CE-4E01-BBCD-C08429C4E3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35C5-9495-4AE9-AFA5-2C76317568D1}" type="datetimeFigureOut">
              <a:rPr lang="zh-TW" altLang="en-US"/>
              <a:pPr>
                <a:defRPr/>
              </a:pPr>
              <a:t>2009/1/2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6B873-D154-4AE4-BE22-AD1B7B76D7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8A202-204E-4806-813E-D6CB68ADF6FC}" type="datetimeFigureOut">
              <a:rPr lang="zh-TW" altLang="en-US"/>
              <a:pPr>
                <a:defRPr/>
              </a:pPr>
              <a:t>2009/1/2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89DFE-F1FD-488C-9D4B-6354F42185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F946E-7E9F-47AE-A60F-0FD480E0D7CE}" type="datetimeFigureOut">
              <a:rPr lang="zh-TW" altLang="en-US"/>
              <a:pPr>
                <a:defRPr/>
              </a:pPr>
              <a:t>2009/1/2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A5D48-304C-4316-85BC-EAE026F11A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488B3-2019-406A-B057-43DC1E0FB550}" type="datetimeFigureOut">
              <a:rPr lang="zh-TW" altLang="en-US"/>
              <a:pPr>
                <a:defRPr/>
              </a:pPr>
              <a:t>2009/1/2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593B9-CADD-4E21-83B6-F36A6EC7D5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A6607-D2A4-4A4E-A8D4-2A6B1F55AFE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DFE2A-9F44-47C5-8F90-A990162E1DF0}" type="datetimeFigureOut">
              <a:rPr lang="zh-TW" altLang="en-US"/>
              <a:pPr>
                <a:defRPr/>
              </a:pPr>
              <a:t>2009/1/2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4F387-1D23-4A7E-AD99-599FE33DC8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C4953-FFF3-4117-BB45-776201C00B94}" type="datetimeFigureOut">
              <a:rPr lang="zh-TW" altLang="en-US"/>
              <a:pPr>
                <a:defRPr/>
              </a:pPr>
              <a:t>2009/1/2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7FFDD-26F1-4631-BD38-5CDD2A83FC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BFC8C-0BAC-4329-AEDB-A848FDBF66A8}" type="datetimeFigureOut">
              <a:rPr lang="zh-TW" altLang="en-US"/>
              <a:pPr>
                <a:defRPr/>
              </a:pPr>
              <a:t>2009/1/2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FDAF3-233D-46C7-BCC1-9B4535295E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95A96-1836-435F-A7C9-16ED36BB9628}" type="datetimeFigureOut">
              <a:rPr lang="zh-TW" altLang="en-US"/>
              <a:pPr>
                <a:defRPr/>
              </a:pPr>
              <a:t>2009/1/2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DAF2A-AE14-4990-9EF5-C24604B540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080F4-2D05-4E77-9D21-917CC04BD614}" type="datetimeFigureOut">
              <a:rPr lang="zh-TW" altLang="en-US"/>
              <a:pPr>
                <a:defRPr/>
              </a:pPr>
              <a:t>2009/1/2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9920E-178C-4F5E-9740-02E1CA0AE0E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4486-E5F3-4000-86A5-E0DDB8897777}" type="datetimeFigureOut">
              <a:rPr lang="zh-TW" altLang="en-US"/>
              <a:pPr>
                <a:defRPr/>
              </a:pPr>
              <a:t>2009/1/2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2CC2A-0210-4E5A-8F8D-068A3EA1C4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838200" y="0"/>
            <a:ext cx="8305800" cy="1828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>
          <a:xfrm>
            <a:off x="762000" y="6553200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458200" y="6553200"/>
            <a:ext cx="609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5689A-D1ED-477D-AE06-4FCAD028496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2D90F-71DE-4B14-94B6-9A78887D201C}" type="datetimeFigureOut">
              <a:rPr lang="zh-TW" altLang="en-US"/>
              <a:pPr>
                <a:defRPr/>
              </a:pPr>
              <a:t>2009/1/2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4D66F-D80E-4483-9B39-B436BADBFB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A3CF5-A835-4FDE-8D31-4E568426C4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47800" y="1371600"/>
            <a:ext cx="25908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91000" y="1371600"/>
            <a:ext cx="25908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53277-8292-460D-89CA-B088A7A3A50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FC71-B640-49DD-8966-1764BD8BB6F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808D8-AAB6-4FCC-ABDF-006FE850DAA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64F83-30CF-4B2A-8F72-B4BEEB8A21E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E1808-C7F5-44C7-BA02-38608D2DDB1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ECE82-532C-4739-9102-66830228324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Header 1 – 18 pt font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3716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Header 2 – 16 pt font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" y="6553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5532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600"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E4ED2563-0B3B-479C-B31C-B74040681A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762000" cy="6858000"/>
            <a:chOff x="0" y="0"/>
            <a:chExt cx="48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a typeface="+mn-ea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 rot="-5400000">
              <a:off x="-560" y="1856"/>
              <a:ext cx="148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kumimoji="0" lang="en-US" altLang="zh-TW" sz="3200" b="1">
                  <a:solidFill>
                    <a:schemeClr val="bg1"/>
                  </a:solidFill>
                  <a:latin typeface="Arial" charset="0"/>
                </a:rPr>
                <a:t>Chapter 14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600" b="1">
          <a:solidFill>
            <a:srgbClr val="0099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638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42BCB7FA-F752-4989-B648-ACE6980D8613}" type="datetimeFigureOut">
              <a:rPr lang="zh-TW" altLang="en-US"/>
              <a:pPr>
                <a:defRPr/>
              </a:pPr>
              <a:t>2009/1/2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0"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8B15E29D-16C3-4FB4-BF5B-07D7053F7C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  <p:sldLayoutId id="21474836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9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2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3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4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5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6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0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2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3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5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6.v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4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2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42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4.vml"/><Relationship Id="rId5" Type="http://schemas.openxmlformats.org/officeDocument/2006/relationships/oleObject" Target="../embeddings/oleObject43.bin"/><Relationship Id="rId4" Type="http://schemas.openxmlformats.org/officeDocument/2006/relationships/image" Target="../media/image69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56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0.vml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59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2.vml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6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66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6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2400"/>
            <a:ext cx="83058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</a:pPr>
            <a:r>
              <a:rPr lang="en-US" altLang="zh-TW" sz="4000" smtClean="0">
                <a:solidFill>
                  <a:srgbClr val="0000FF"/>
                </a:solidFill>
                <a:latin typeface="Times New Roman" pitchFamily="18" charset="0"/>
                <a:ea typeface="新細明體" charset="-120"/>
              </a:rPr>
              <a:t>Control System Design Based on Frequency Response Analysis</a:t>
            </a:r>
          </a:p>
        </p:txBody>
      </p:sp>
      <p:sp>
        <p:nvSpPr>
          <p:cNvPr id="32770" name="Text Box 24"/>
          <p:cNvSpPr txBox="1">
            <a:spLocks noChangeArrowheads="1"/>
          </p:cNvSpPr>
          <p:nvPr/>
        </p:nvSpPr>
        <p:spPr bwMode="auto">
          <a:xfrm>
            <a:off x="838200" y="12954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Frequency response concepts and techniques play an important role in control system design and analysis. </a:t>
            </a:r>
          </a:p>
        </p:txBody>
      </p:sp>
      <p:sp>
        <p:nvSpPr>
          <p:cNvPr id="32771" name="Text Box 34"/>
          <p:cNvSpPr txBox="1">
            <a:spLocks noChangeArrowheads="1"/>
          </p:cNvSpPr>
          <p:nvPr/>
        </p:nvSpPr>
        <p:spPr bwMode="auto">
          <a:xfrm>
            <a:off x="838200" y="22098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3200" b="1">
                <a:solidFill>
                  <a:srgbClr val="009900"/>
                </a:solidFill>
              </a:rPr>
              <a:t>Closed-Loop Behavior</a:t>
            </a:r>
          </a:p>
        </p:txBody>
      </p:sp>
      <p:sp>
        <p:nvSpPr>
          <p:cNvPr id="32772" name="Text Box 35"/>
          <p:cNvSpPr txBox="1">
            <a:spLocks noChangeArrowheads="1"/>
          </p:cNvSpPr>
          <p:nvPr/>
        </p:nvSpPr>
        <p:spPr bwMode="auto">
          <a:xfrm>
            <a:off x="838200" y="28194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In general, a feedback control system should satisfy the following design objectives:</a:t>
            </a:r>
          </a:p>
        </p:txBody>
      </p:sp>
      <p:sp>
        <p:nvSpPr>
          <p:cNvPr id="32773" name="Text Box 36"/>
          <p:cNvSpPr txBox="1">
            <a:spLocks noChangeArrowheads="1"/>
          </p:cNvSpPr>
          <p:nvPr/>
        </p:nvSpPr>
        <p:spPr bwMode="auto">
          <a:xfrm>
            <a:off x="838200" y="3733800"/>
            <a:ext cx="830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kumimoji="0" lang="en-US" altLang="zh-TW"/>
              <a:t>Closed-loop stability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kumimoji="0" lang="en-US" altLang="zh-TW"/>
              <a:t>Good disturbance rejection (without excessive control action)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kumimoji="0" lang="en-US" altLang="zh-TW"/>
              <a:t>Fast set-point tracking (without excessive control action)</a:t>
            </a:r>
          </a:p>
        </p:txBody>
      </p:sp>
      <p:sp>
        <p:nvSpPr>
          <p:cNvPr id="32774" name="Text Box 37"/>
          <p:cNvSpPr txBox="1">
            <a:spLocks noChangeArrowheads="1"/>
          </p:cNvSpPr>
          <p:nvPr/>
        </p:nvSpPr>
        <p:spPr bwMode="auto">
          <a:xfrm>
            <a:off x="838200" y="5411788"/>
            <a:ext cx="83058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4"/>
            </a:pPr>
            <a:r>
              <a:rPr kumimoji="0" lang="en-US" altLang="zh-TW"/>
              <a:t>A satisfactory degree of robustness to process variations and model uncertainty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4"/>
            </a:pPr>
            <a:r>
              <a:rPr kumimoji="0" lang="en-US" altLang="zh-TW"/>
              <a:t>Low sensitivity to measurement noise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CF8D9-71E2-4B90-AB7E-4F2D2E545EE1}" type="slidenum">
              <a:rPr lang="zh-TW" altLang="en-US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479234" name="Picture 4" descr="Imag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42938"/>
            <a:ext cx="7769225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86C11-D2C9-41B5-9985-823CA74CD4C6}" type="slidenum">
              <a:rPr lang="zh-TW" altLang="en-US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473090" name="Picture 4" descr="Imag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81163"/>
            <a:ext cx="77724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40483-F082-411C-B1B3-60A231B9761A}" type="slidenum">
              <a:rPr lang="zh-TW" altLang="en-US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474114" name="Picture 4" descr="Imag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33513"/>
            <a:ext cx="83058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Nyquist Stability Criterion</a:t>
            </a:r>
            <a:endParaRPr lang="zh-TW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0018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677863" y="1981200"/>
          <a:ext cx="8067675" cy="3962400"/>
        </p:xfrm>
        <a:graphic>
          <a:graphicData uri="http://schemas.openxmlformats.org/presentationml/2006/ole">
            <p:oleObj spid="_x0000_s470018" name="Equation" r:id="rId3" imgW="2844720" imgH="1396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Example</a:t>
            </a:r>
            <a:endParaRPr lang="zh-TW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1042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1752600" y="1693863"/>
          <a:ext cx="5529263" cy="4422775"/>
        </p:xfrm>
        <a:graphic>
          <a:graphicData uri="http://schemas.openxmlformats.org/presentationml/2006/ole">
            <p:oleObj spid="_x0000_s471042" name="Equation" r:id="rId3" imgW="2730240" imgH="2184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2066" name="Object 2"/>
          <p:cNvGraphicFramePr>
            <a:graphicFrameLocks noChangeAspect="1"/>
          </p:cNvGraphicFramePr>
          <p:nvPr/>
        </p:nvGraphicFramePr>
        <p:xfrm>
          <a:off x="1314450" y="457200"/>
          <a:ext cx="7019925" cy="6200775"/>
        </p:xfrm>
        <a:graphic>
          <a:graphicData uri="http://schemas.openxmlformats.org/presentationml/2006/ole">
            <p:oleObj spid="_x0000_s472066" name="Equation" r:id="rId3" imgW="3047760" imgH="2692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C46C2-F455-439D-92C4-846DE15BD9E1}" type="slidenum">
              <a:rPr lang="zh-TW" altLang="en-US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480258" name="Picture 4" descr="Imag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6163" y="76200"/>
            <a:ext cx="451167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1" name="標題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524000"/>
          </a:xfrm>
        </p:spPr>
        <p:txBody>
          <a:bodyPr/>
          <a:lstStyle/>
          <a:p>
            <a:pPr eaLnBrk="1" hangingPunct="1"/>
            <a:r>
              <a:rPr lang="en-US" altLang="zh-TW" sz="6000" b="1" smtClean="0">
                <a:latin typeface="Times New Roman" pitchFamily="18" charset="0"/>
                <a:cs typeface="Times New Roman" pitchFamily="18" charset="0"/>
              </a:rPr>
              <a:t>Important Conclusion</a:t>
            </a:r>
            <a:endParaRPr lang="zh-TW" altLang="en-US" sz="6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282" name="內容版面配置區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sz="4400" smtClean="0">
                <a:latin typeface="Times New Roman" pitchFamily="18" charset="0"/>
                <a:cs typeface="Times New Roman" pitchFamily="18" charset="0"/>
              </a:rPr>
              <a:t>The C+ contour, i.e., Nyquist plot, is the only one we need to determine the system stability!</a:t>
            </a:r>
            <a:endParaRPr lang="zh-TW" altLang="en-US" sz="4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EFF4E-86EB-4791-961A-DFC3C812D8DB}" type="slidenum">
              <a:rPr lang="zh-TW" altLang="en-US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482306" name="Picture 4" descr="Image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1219200"/>
            <a:ext cx="8961437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Ultimate Gain and Ultimate Frequency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6802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1371600" y="1752600"/>
          <a:ext cx="7142163" cy="4929188"/>
        </p:xfrm>
        <a:graphic>
          <a:graphicData uri="http://schemas.openxmlformats.org/presentationml/2006/ole">
            <p:oleObj spid="_x0000_s716802" name="Equation" r:id="rId3" imgW="3238200" imgH="223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zh-TW" altLang="zh-TW"/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524000" y="0"/>
            <a:ext cx="73152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0" lang="en-US" altLang="zh-TW" sz="4400">
                <a:solidFill>
                  <a:schemeClr val="accent2"/>
                </a:solidFill>
              </a:rPr>
              <a:t>Controller Design Using Frequency Response Criteria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0" lang="en-US" altLang="zh-TW">
                <a:solidFill>
                  <a:srgbClr val="009900"/>
                </a:solidFill>
              </a:rPr>
              <a:t>Advantages of FR Analysis:</a:t>
            </a:r>
          </a:p>
          <a:p>
            <a:pPr>
              <a:lnSpc>
                <a:spcPct val="125000"/>
              </a:lnSpc>
            </a:pPr>
            <a:r>
              <a:rPr kumimoji="0" lang="en-US" altLang="zh-TW"/>
              <a:t>1.  Applicable to dynamic model of any order </a:t>
            </a:r>
          </a:p>
          <a:p>
            <a:r>
              <a:rPr kumimoji="0" lang="en-US" altLang="zh-TW"/>
              <a:t>	(including non-polynomials).</a:t>
            </a:r>
          </a:p>
          <a:p>
            <a:pPr>
              <a:lnSpc>
                <a:spcPct val="125000"/>
              </a:lnSpc>
            </a:pPr>
            <a:r>
              <a:rPr kumimoji="0" lang="en-US" altLang="zh-TW"/>
              <a:t>2.  Designer can specify desired closed-loop response </a:t>
            </a:r>
          </a:p>
          <a:p>
            <a:r>
              <a:rPr kumimoji="0" lang="en-US" altLang="zh-TW"/>
              <a:t>	characteristics.</a:t>
            </a:r>
          </a:p>
          <a:p>
            <a:pPr>
              <a:lnSpc>
                <a:spcPct val="125000"/>
              </a:lnSpc>
            </a:pPr>
            <a:r>
              <a:rPr kumimoji="0" lang="en-US" altLang="zh-TW"/>
              <a:t>3.  Information on stability and sensitivity/robustness is provided.</a:t>
            </a:r>
            <a:endParaRPr kumimoji="0" lang="en-US" altLang="zh-TW" u="sng"/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0" lang="en-US" altLang="zh-TW">
                <a:solidFill>
                  <a:srgbClr val="009900"/>
                </a:solidFill>
              </a:rPr>
              <a:t>Disadvantage:</a:t>
            </a:r>
          </a:p>
          <a:p>
            <a:pPr>
              <a:lnSpc>
                <a:spcPct val="125000"/>
              </a:lnSpc>
            </a:pPr>
            <a:r>
              <a:rPr kumimoji="0" lang="en-US" altLang="zh-TW"/>
              <a:t>The approach tends to be iterative and hence time-consuming </a:t>
            </a:r>
          </a:p>
          <a:p>
            <a:r>
              <a:rPr kumimoji="0" lang="en-US" altLang="zh-TW"/>
              <a:t>	-- interactive computer graphics desirable (MATLAB)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 rot="-5400000">
            <a:off x="-888206" y="2947194"/>
            <a:ext cx="2359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3200">
                <a:solidFill>
                  <a:schemeClr val="bg1"/>
                </a:solidFill>
              </a:rPr>
              <a:t>Chapter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Example 2</a:t>
            </a:r>
            <a:endParaRPr lang="zh-TW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58082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409575" y="1676400"/>
          <a:ext cx="8307388" cy="4800600"/>
        </p:xfrm>
        <a:graphic>
          <a:graphicData uri="http://schemas.openxmlformats.org/presentationml/2006/ole">
            <p:oleObj spid="_x0000_s558082" name="Equation" r:id="rId3" imgW="4241520" imgH="2450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49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718850" name="圖片版面配置區 6"/>
          <p:cNvSpPr>
            <a:spLocks noGrp="1"/>
          </p:cNvSpPr>
          <p:nvPr>
            <p:ph type="pic" idx="1"/>
          </p:nvPr>
        </p:nvSpPr>
        <p:spPr/>
      </p:sp>
      <p:sp>
        <p:nvSpPr>
          <p:cNvPr id="718851" name="文字版面配置區 7"/>
          <p:cNvSpPr>
            <a:spLocks noGrp="1"/>
          </p:cNvSpPr>
          <p:nvPr>
            <p:ph type="body" sz="half" idx="2"/>
          </p:nvPr>
        </p:nvSpPr>
        <p:spPr>
          <a:xfrm>
            <a:off x="1792288" y="6019800"/>
            <a:ext cx="5486400" cy="838200"/>
          </a:xfrm>
        </p:spPr>
        <p:txBody>
          <a:bodyPr/>
          <a:lstStyle/>
          <a:p>
            <a:pPr algn="ctr" eaLnBrk="1" hangingPunct="1"/>
            <a:r>
              <a:rPr lang="en-US" altLang="zh-TW" sz="3600" b="1" smtClean="0">
                <a:solidFill>
                  <a:srgbClr val="FF0000"/>
                </a:solidFill>
              </a:rPr>
              <a:t>Always Stable!</a:t>
            </a:r>
            <a:endParaRPr lang="zh-TW" altLang="en-US" sz="3600" b="1" smtClean="0">
              <a:solidFill>
                <a:srgbClr val="FF0000"/>
              </a:solidFill>
            </a:endParaRPr>
          </a:p>
        </p:txBody>
      </p:sp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71F7E-19FD-4AA0-89B4-CF4623DE55E8}" type="slidenum">
              <a:rPr lang="zh-TW" altLang="en-US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718853" name="Picture 4" descr="Imag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53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7" name="標題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</p:spPr>
        <p:txBody>
          <a:bodyPr/>
          <a:lstStyle/>
          <a:p>
            <a:pPr eaLnBrk="1" hangingPunct="1"/>
            <a:r>
              <a:rPr lang="en-US" altLang="zh-TW" sz="7200" b="1" smtClean="0">
                <a:latin typeface="Times New Roman" pitchFamily="18" charset="0"/>
                <a:cs typeface="Times New Roman" pitchFamily="18" charset="0"/>
              </a:rPr>
              <a:t>Example 3</a:t>
            </a:r>
            <a:endParaRPr lang="zh-TW" altLang="en-US" sz="7200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59106" name="內容版面配置區 6"/>
          <p:cNvGraphicFramePr>
            <a:graphicFrameLocks noChangeAspect="1"/>
          </p:cNvGraphicFramePr>
          <p:nvPr>
            <p:ph idx="1"/>
          </p:nvPr>
        </p:nvGraphicFramePr>
        <p:xfrm>
          <a:off x="990600" y="2743200"/>
          <a:ext cx="7392988" cy="2511425"/>
        </p:xfrm>
        <a:graphic>
          <a:graphicData uri="http://schemas.openxmlformats.org/presentationml/2006/ole">
            <p:oleObj spid="_x0000_s559106" name="Equation" r:id="rId3" imgW="2019240" imgH="685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9BA12-B017-4CC8-A6F6-9A4BB95D8216}" type="slidenum">
              <a:rPr lang="zh-TW" altLang="en-US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720898" name="Picture 4" descr="Imag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0"/>
            <a:ext cx="8021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0130" name="Object 2"/>
          <p:cNvGraphicFramePr>
            <a:graphicFrameLocks noChangeAspect="1"/>
          </p:cNvGraphicFramePr>
          <p:nvPr/>
        </p:nvGraphicFramePr>
        <p:xfrm>
          <a:off x="381000" y="685800"/>
          <a:ext cx="8393113" cy="5868988"/>
        </p:xfrm>
        <a:graphic>
          <a:graphicData uri="http://schemas.openxmlformats.org/presentationml/2006/ole">
            <p:oleObj spid="_x0000_s560130" name="Equation" r:id="rId3" imgW="3504960" imgH="2450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1154" name="Object 2"/>
          <p:cNvGraphicFramePr>
            <a:graphicFrameLocks noChangeAspect="1"/>
          </p:cNvGraphicFramePr>
          <p:nvPr/>
        </p:nvGraphicFramePr>
        <p:xfrm>
          <a:off x="874713" y="661988"/>
          <a:ext cx="7812087" cy="5738812"/>
        </p:xfrm>
        <a:graphic>
          <a:graphicData uri="http://schemas.openxmlformats.org/presentationml/2006/ole">
            <p:oleObj spid="_x0000_s561154" name="Equation" r:id="rId3" imgW="3492360" imgH="2565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39E09-650C-4456-918E-4E3DDD14CA3A}" type="slidenum">
              <a:rPr lang="zh-TW" altLang="en-US"/>
              <a:pPr>
                <a:defRPr/>
              </a:pPr>
              <a:t>26</a:t>
            </a:fld>
            <a:endParaRPr lang="en-US" altLang="zh-TW"/>
          </a:p>
        </p:txBody>
      </p:sp>
      <p:pic>
        <p:nvPicPr>
          <p:cNvPr id="732162" name="Picture 4" descr="Image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15963"/>
            <a:ext cx="8077200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Example of Conditional Stability</a:t>
            </a:r>
            <a:endParaRPr lang="zh-TW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1026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1238250" y="1531938"/>
          <a:ext cx="6305550" cy="4945062"/>
        </p:xfrm>
        <a:graphic>
          <a:graphicData uri="http://schemas.openxmlformats.org/presentationml/2006/ole">
            <p:oleObj spid="_x0000_s641026" name="Equation" r:id="rId3" imgW="2882880" imgH="2260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F89F7-E565-4155-8722-A3CE37140B1B}" type="slidenum">
              <a:rPr lang="zh-TW" altLang="en-US"/>
              <a:pPr>
                <a:defRPr/>
              </a:pPr>
              <a:t>28</a:t>
            </a:fld>
            <a:endParaRPr lang="en-US" altLang="zh-TW"/>
          </a:p>
        </p:txBody>
      </p:sp>
      <p:pic>
        <p:nvPicPr>
          <p:cNvPr id="738306" name="Picture 4" descr="Image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9400" y="0"/>
            <a:ext cx="6046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5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General Stability Criterion</a:t>
            </a:r>
            <a:endParaRPr lang="zh-TW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3426" name="內容版面配置區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A feedback control system is stable if and only if all roots of the characteristic equation lie to the left of the imaginary axis in the complex plane.</a:t>
            </a:r>
            <a:endParaRPr lang="zh-TW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B7C3B-474A-4836-87B2-8095DDBB4900}" type="slidenum">
              <a:rPr lang="zh-TW" altLang="en-US"/>
              <a:pPr>
                <a:defRPr/>
              </a:pPr>
              <a:t>29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Complex Variable Z-P=N Theorem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sz="4000" smtClean="0">
                <a:latin typeface="Times New Roman" pitchFamily="18" charset="0"/>
                <a:cs typeface="Times New Roman" pitchFamily="18" charset="0"/>
              </a:rPr>
              <a:t>If a complex function F(s) has Z zeros and P poles inside a certain area of the s plane, the number of encirclements (N) a mapping of a closed contour around the area makes in the F plane around the origin is equal to Z-P.</a:t>
            </a:r>
            <a:endParaRPr lang="zh-TW" altLang="en-US" sz="4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Stability Limits</a:t>
            </a:r>
            <a:endParaRPr lang="zh-TW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826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1087438" y="1524000"/>
          <a:ext cx="7065962" cy="5033963"/>
        </p:xfrm>
        <a:graphic>
          <a:graphicData uri="http://schemas.openxmlformats.org/presentationml/2006/ole">
            <p:oleObj spid="_x0000_s717826" name="Equation" r:id="rId3" imgW="2958840" imgH="2108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F0D02-8BE4-40BB-92D9-FB23A4E15CEA}" type="slidenum">
              <a:rPr lang="zh-TW" altLang="en-US"/>
              <a:pPr>
                <a:defRPr/>
              </a:pPr>
              <a:t>31</a:t>
            </a:fld>
            <a:endParaRPr lang="en-US" altLang="zh-TW"/>
          </a:p>
        </p:txBody>
      </p:sp>
      <p:pic>
        <p:nvPicPr>
          <p:cNvPr id="747522" name="Picture 4" descr="Imag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9263"/>
            <a:ext cx="91440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Critical Frequency and Gain Crossover Frequency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21922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1108075" y="2590800"/>
          <a:ext cx="7350125" cy="3225800"/>
        </p:xfrm>
        <a:graphic>
          <a:graphicData uri="http://schemas.openxmlformats.org/presentationml/2006/ole">
            <p:oleObj spid="_x0000_s721922" name="Equation" r:id="rId3" imgW="3848040" imgH="16887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1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Bode Stability Criterion</a:t>
            </a:r>
            <a:endParaRPr lang="zh-TW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4E767-4306-4FE1-A1B3-9C853C029939}" type="slidenum">
              <a:rPr lang="zh-TW" altLang="en-US"/>
              <a:pPr>
                <a:defRPr/>
              </a:pPr>
              <a:t>33</a:t>
            </a:fld>
            <a:endParaRPr lang="en-US" altLang="zh-TW"/>
          </a:p>
        </p:txBody>
      </p:sp>
      <p:graphicFrame>
        <p:nvGraphicFramePr>
          <p:cNvPr id="723970" name="內容版面配置區 5"/>
          <p:cNvGraphicFramePr>
            <a:graphicFrameLocks noChangeAspect="1"/>
          </p:cNvGraphicFramePr>
          <p:nvPr>
            <p:ph idx="1"/>
          </p:nvPr>
        </p:nvGraphicFramePr>
        <p:xfrm>
          <a:off x="693738" y="1600200"/>
          <a:ext cx="7993062" cy="4603750"/>
        </p:xfrm>
        <a:graphic>
          <a:graphicData uri="http://schemas.openxmlformats.org/presentationml/2006/ole">
            <p:oleObj spid="_x0000_s723970" name="Equation" r:id="rId3" imgW="4012920" imgH="231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1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8138" y="0"/>
            <a:ext cx="5927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09" name="標題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Advantages of Bode Stability Criterion</a:t>
            </a:r>
            <a:br>
              <a:rPr lang="en-US" altLang="zh-TW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endParaRPr lang="zh-TW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Bode stability criterion has two important advantages in comparison with the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Routh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stability criterion of Chapter 11: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It provides exact results for processes with time delays, while the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Routh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stability criterion provides only approximate results due to the polynomial approximation that must be substituted for the time delay.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Bode stability criterion provides a measure of the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relative stability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rather than merely a yes or no answer to the question, “Is the closed-loop system stable?”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CF5D5-C4C2-48A4-A71D-AA17FF8B1449}" type="slidenum">
              <a:rPr lang="zh-TW" altLang="en-US"/>
              <a:pPr>
                <a:defRPr/>
              </a:pPr>
              <a:t>35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6" name="Text Box 3"/>
          <p:cNvSpPr txBox="1">
            <a:spLocks noChangeArrowheads="1"/>
          </p:cNvSpPr>
          <p:nvPr/>
        </p:nvSpPr>
        <p:spPr bwMode="auto">
          <a:xfrm>
            <a:off x="838200" y="152400"/>
            <a:ext cx="8077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800" b="1" i="1">
                <a:solidFill>
                  <a:srgbClr val="A50021"/>
                </a:solidFill>
              </a:rPr>
              <a:t>Example 14.3</a:t>
            </a:r>
          </a:p>
          <a:p>
            <a:pPr>
              <a:spcBef>
                <a:spcPct val="50000"/>
              </a:spcBef>
            </a:pPr>
            <a:r>
              <a:rPr kumimoji="0" lang="en-US" altLang="zh-TW"/>
              <a:t>A process has the third-order transfer function (time constant in minutes),</a:t>
            </a:r>
          </a:p>
        </p:txBody>
      </p:sp>
      <p:graphicFrame>
        <p:nvGraphicFramePr>
          <p:cNvPr id="724994" name="Object 2"/>
          <p:cNvGraphicFramePr>
            <a:graphicFrameLocks noChangeAspect="1"/>
          </p:cNvGraphicFramePr>
          <p:nvPr/>
        </p:nvGraphicFramePr>
        <p:xfrm>
          <a:off x="3505200" y="1600200"/>
          <a:ext cx="2336800" cy="812800"/>
        </p:xfrm>
        <a:graphic>
          <a:graphicData uri="http://schemas.openxmlformats.org/presentationml/2006/ole">
            <p:oleObj spid="_x0000_s724994" name="Equation" r:id="rId4" imgW="2336760" imgH="812520" progId="Equation.DSMT4">
              <p:embed/>
            </p:oleObj>
          </a:graphicData>
        </a:graphic>
      </p:graphicFrame>
      <p:sp>
        <p:nvSpPr>
          <p:cNvPr id="724997" name="Text Box 5"/>
          <p:cNvSpPr txBox="1">
            <a:spLocks noChangeArrowheads="1"/>
          </p:cNvSpPr>
          <p:nvPr/>
        </p:nvSpPr>
        <p:spPr bwMode="auto">
          <a:xfrm>
            <a:off x="838200" y="2514600"/>
            <a:ext cx="830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Also,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v</a:t>
            </a:r>
            <a:r>
              <a:rPr kumimoji="0" lang="en-US" altLang="zh-TW" i="1"/>
              <a:t> </a:t>
            </a:r>
            <a:r>
              <a:rPr kumimoji="0" lang="en-US" altLang="zh-TW"/>
              <a:t>= 0.1 and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m</a:t>
            </a:r>
            <a:r>
              <a:rPr kumimoji="0" lang="en-US" altLang="zh-TW" i="1"/>
              <a:t> </a:t>
            </a:r>
            <a:r>
              <a:rPr kumimoji="0" lang="en-US" altLang="zh-TW"/>
              <a:t>= 10. For a proportional controller, evaluate the stability of the closed-loop control system using the Bode stability criterion and three values of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:</a:t>
            </a:r>
            <a:r>
              <a:rPr kumimoji="0" lang="en-US" altLang="zh-TW" i="1"/>
              <a:t> </a:t>
            </a:r>
            <a:r>
              <a:rPr kumimoji="0" lang="en-US" altLang="zh-TW"/>
              <a:t>1, 4, and 20. </a:t>
            </a:r>
          </a:p>
        </p:txBody>
      </p:sp>
      <p:sp>
        <p:nvSpPr>
          <p:cNvPr id="724998" name="Text Box 6"/>
          <p:cNvSpPr txBox="1">
            <a:spLocks noChangeArrowheads="1"/>
          </p:cNvSpPr>
          <p:nvPr/>
        </p:nvSpPr>
        <p:spPr bwMode="auto">
          <a:xfrm>
            <a:off x="838200" y="3917950"/>
            <a:ext cx="8305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b="1"/>
              <a:t>Solution</a:t>
            </a:r>
          </a:p>
          <a:p>
            <a:pPr>
              <a:spcBef>
                <a:spcPct val="50000"/>
              </a:spcBef>
            </a:pPr>
            <a:r>
              <a:rPr kumimoji="0" lang="en-US" altLang="zh-TW"/>
              <a:t>For this example,</a:t>
            </a:r>
          </a:p>
        </p:txBody>
      </p:sp>
      <p:graphicFrame>
        <p:nvGraphicFramePr>
          <p:cNvPr id="724995" name="Object 3"/>
          <p:cNvGraphicFramePr>
            <a:graphicFrameLocks noChangeAspect="1"/>
          </p:cNvGraphicFramePr>
          <p:nvPr/>
        </p:nvGraphicFramePr>
        <p:xfrm>
          <a:off x="1143000" y="5270500"/>
          <a:ext cx="7416800" cy="825500"/>
        </p:xfrm>
        <a:graphic>
          <a:graphicData uri="http://schemas.openxmlformats.org/presentationml/2006/ole">
            <p:oleObj spid="_x0000_s724995" name="Equation" r:id="rId5" imgW="7416720" imgH="825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9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8077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Figure 14.5 shows a Bode plot of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OL</a:t>
            </a:r>
            <a:r>
              <a:rPr kumimoji="0" lang="en-US" altLang="zh-TW" i="1"/>
              <a:t> </a:t>
            </a:r>
            <a:r>
              <a:rPr kumimoji="0" lang="en-US" altLang="zh-TW"/>
              <a:t>for three values of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</a:t>
            </a:r>
            <a:r>
              <a:rPr kumimoji="0" lang="en-US" altLang="zh-TW" i="1"/>
              <a:t>. </a:t>
            </a:r>
            <a:r>
              <a:rPr kumimoji="0" lang="en-US" altLang="zh-TW"/>
              <a:t>Note that all three cases have the same phase angle plot because the phase lag of a proportional controller is zero for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</a:t>
            </a:r>
            <a:r>
              <a:rPr kumimoji="0" lang="en-US" altLang="zh-TW" i="1"/>
              <a:t> </a:t>
            </a:r>
            <a:r>
              <a:rPr kumimoji="0" lang="en-US" altLang="zh-TW"/>
              <a:t>&gt; 0. </a:t>
            </a:r>
          </a:p>
        </p:txBody>
      </p:sp>
      <p:sp>
        <p:nvSpPr>
          <p:cNvPr id="726020" name="Text Box 4"/>
          <p:cNvSpPr txBox="1">
            <a:spLocks noChangeArrowheads="1"/>
          </p:cNvSpPr>
          <p:nvPr/>
        </p:nvSpPr>
        <p:spPr bwMode="auto">
          <a:xfrm>
            <a:off x="838200" y="14478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Next, we consider the amplitude ratio </a:t>
            </a:r>
            <a:r>
              <a:rPr kumimoji="0" lang="en-US" altLang="zh-TW" i="1"/>
              <a:t>AR</a:t>
            </a:r>
            <a:r>
              <a:rPr kumimoji="0" lang="en-US" altLang="zh-TW" i="1" baseline="-25000"/>
              <a:t>OL</a:t>
            </a:r>
            <a:r>
              <a:rPr kumimoji="0" lang="en-US" altLang="zh-TW" i="1"/>
              <a:t> </a:t>
            </a:r>
            <a:r>
              <a:rPr kumimoji="0" lang="en-US" altLang="zh-TW"/>
              <a:t>for each value of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</a:t>
            </a:r>
            <a:r>
              <a:rPr kumimoji="0" lang="en-US" altLang="zh-TW" i="1"/>
              <a:t>. </a:t>
            </a:r>
            <a:r>
              <a:rPr kumimoji="0" lang="en-US" altLang="zh-TW"/>
              <a:t>Based on Fig. 14.5, we make the following classifications: </a:t>
            </a:r>
          </a:p>
        </p:txBody>
      </p:sp>
      <p:graphicFrame>
        <p:nvGraphicFramePr>
          <p:cNvPr id="255032" name="Group 56"/>
          <p:cNvGraphicFramePr>
            <a:graphicFrameLocks noGrp="1"/>
          </p:cNvGraphicFramePr>
          <p:nvPr/>
        </p:nvGraphicFramePr>
        <p:xfrm>
          <a:off x="1447800" y="3276600"/>
          <a:ext cx="6850063" cy="2046288"/>
        </p:xfrm>
        <a:graphic>
          <a:graphicData uri="http://schemas.openxmlformats.org/drawingml/2006/table">
            <a:tbl>
              <a:tblPr/>
              <a:tblGrid>
                <a:gridCol w="1751013"/>
                <a:gridCol w="2382837"/>
                <a:gridCol w="2716213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K</a:t>
                      </a:r>
                      <a:r>
                        <a:rPr kumimoji="0" lang="en-US" altLang="zh-TW" sz="24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c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Classification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1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0.25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Stable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4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1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Marginally stable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20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5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Unstable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6018" name="Object 2"/>
          <p:cNvGraphicFramePr>
            <a:graphicFrameLocks noChangeAspect="1"/>
          </p:cNvGraphicFramePr>
          <p:nvPr/>
        </p:nvGraphicFramePr>
        <p:xfrm>
          <a:off x="2527300" y="3352800"/>
          <a:ext cx="2273300" cy="431800"/>
        </p:xfrm>
        <a:graphic>
          <a:graphicData uri="http://schemas.openxmlformats.org/presentationml/2006/ole">
            <p:oleObj spid="_x0000_s726018" name="Equation" r:id="rId4" imgW="227304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3" name="Text Box 3"/>
          <p:cNvSpPr txBox="1">
            <a:spLocks noChangeArrowheads="1"/>
          </p:cNvSpPr>
          <p:nvPr/>
        </p:nvSpPr>
        <p:spPr bwMode="auto">
          <a:xfrm>
            <a:off x="838200" y="57150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TW"/>
              <a:t>Figure 14.5 Bode plots for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OL</a:t>
            </a:r>
            <a:r>
              <a:rPr kumimoji="0" lang="en-US" altLang="zh-TW" baseline="-25000"/>
              <a:t> </a:t>
            </a:r>
            <a:r>
              <a:rPr kumimoji="0" lang="en-US" altLang="zh-TW"/>
              <a:t>= 2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/(0.5</a:t>
            </a:r>
            <a:r>
              <a:rPr kumimoji="0" lang="en-US" altLang="zh-TW" i="1"/>
              <a:t>s</a:t>
            </a:r>
            <a:r>
              <a:rPr kumimoji="0" lang="en-US" altLang="zh-TW"/>
              <a:t>+1)</a:t>
            </a:r>
            <a:r>
              <a:rPr kumimoji="0" lang="en-US" altLang="zh-TW" baseline="30000"/>
              <a:t>3</a:t>
            </a:r>
            <a:r>
              <a:rPr kumimoji="0" lang="en-US" altLang="zh-TW"/>
              <a:t>.</a:t>
            </a:r>
          </a:p>
        </p:txBody>
      </p:sp>
      <p:pic>
        <p:nvPicPr>
          <p:cNvPr id="740354" name="Picture 23" descr="Fig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600200" y="504825"/>
            <a:ext cx="6629400" cy="4797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3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8305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In Section 12.5.1 the concept of the ultimate gain was introduced. For proportional-only control, the ultimate gain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cu</a:t>
            </a:r>
            <a:r>
              <a:rPr kumimoji="0" lang="en-US" altLang="zh-TW"/>
              <a:t> was defined to be the largest value of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that results in a stable closed-loop system. The value of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cu</a:t>
            </a:r>
            <a:r>
              <a:rPr kumimoji="0" lang="en-US" altLang="zh-TW"/>
              <a:t> can be determined graphically from a Bode plot for transfer function </a:t>
            </a:r>
            <a:r>
              <a:rPr kumimoji="0" lang="en-US" altLang="zh-TW" i="1"/>
              <a:t>G = G</a:t>
            </a:r>
            <a:r>
              <a:rPr kumimoji="0" lang="en-US" altLang="zh-TW" i="1" baseline="-25000"/>
              <a:t>v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p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m</a:t>
            </a:r>
            <a:r>
              <a:rPr kumimoji="0" lang="en-US" altLang="zh-TW"/>
              <a:t>. For proportional-only control,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OL</a:t>
            </a:r>
            <a:r>
              <a:rPr kumimoji="0" lang="en-US" altLang="zh-TW" i="1"/>
              <a:t>= K</a:t>
            </a:r>
            <a:r>
              <a:rPr kumimoji="0" lang="en-US" altLang="zh-TW" i="1" baseline="-25000"/>
              <a:t>c</a:t>
            </a:r>
            <a:r>
              <a:rPr kumimoji="0" lang="en-US" altLang="zh-TW" i="1"/>
              <a:t>G</a:t>
            </a:r>
            <a:r>
              <a:rPr kumimoji="0" lang="en-US" altLang="zh-TW"/>
              <a:t>.</a:t>
            </a:r>
            <a:r>
              <a:rPr kumimoji="0" lang="en-US" altLang="zh-TW" i="1"/>
              <a:t> </a:t>
            </a:r>
            <a:r>
              <a:rPr kumimoji="0" lang="en-US" altLang="zh-TW"/>
              <a:t>Because a proportional controller has zero phase lag if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&gt; 0, ω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is determined solely by</a:t>
            </a:r>
            <a:r>
              <a:rPr kumimoji="0" lang="en-US" altLang="zh-TW" i="1"/>
              <a:t> G. </a:t>
            </a:r>
            <a:r>
              <a:rPr kumimoji="0" lang="en-US" altLang="zh-TW"/>
              <a:t>Also, </a:t>
            </a:r>
          </a:p>
        </p:txBody>
      </p:sp>
      <p:sp>
        <p:nvSpPr>
          <p:cNvPr id="727044" name="Rectangle 3"/>
          <p:cNvSpPr>
            <a:spLocks noChangeArrowheads="1"/>
          </p:cNvSpPr>
          <p:nvPr/>
        </p:nvSpPr>
        <p:spPr bwMode="auto">
          <a:xfrm>
            <a:off x="2559050" y="2971800"/>
            <a:ext cx="545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42900" algn="l"/>
                <a:tab pos="2057400" algn="l"/>
                <a:tab pos="5943600" algn="r"/>
              </a:tabLst>
            </a:pPr>
            <a:r>
              <a:rPr kumimoji="0" lang="en-US" altLang="zh-TW" i="1"/>
              <a:t>AR</a:t>
            </a:r>
            <a:r>
              <a:rPr kumimoji="0" lang="en-US" altLang="zh-TW" i="1" baseline="-25000"/>
              <a:t>OL</a:t>
            </a:r>
            <a:r>
              <a:rPr kumimoji="0" lang="en-US" altLang="zh-TW"/>
              <a:t>(ω)</a:t>
            </a:r>
            <a:r>
              <a:rPr kumimoji="0" lang="en-US" altLang="zh-TW" i="1"/>
              <a:t>=K</a:t>
            </a:r>
            <a:r>
              <a:rPr kumimoji="0" lang="en-US" altLang="zh-TW" i="1" baseline="-25000"/>
              <a:t>c</a:t>
            </a:r>
            <a:r>
              <a:rPr kumimoji="0" lang="en-US" altLang="zh-TW" i="1"/>
              <a:t> AR</a:t>
            </a:r>
            <a:r>
              <a:rPr kumimoji="0" lang="en-US" altLang="zh-TW" i="1" baseline="-25000"/>
              <a:t>G</a:t>
            </a:r>
            <a:r>
              <a:rPr kumimoji="0" lang="en-US" altLang="zh-TW"/>
              <a:t>(ω)                          (14-9)</a:t>
            </a:r>
          </a:p>
        </p:txBody>
      </p:sp>
      <p:sp>
        <p:nvSpPr>
          <p:cNvPr id="727045" name="Rectangle 4"/>
          <p:cNvSpPr>
            <a:spLocks noChangeArrowheads="1"/>
          </p:cNvSpPr>
          <p:nvPr/>
        </p:nvSpPr>
        <p:spPr bwMode="auto">
          <a:xfrm>
            <a:off x="838200" y="3581400"/>
            <a:ext cx="830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42900" algn="l"/>
                <a:tab pos="5715000" algn="l"/>
              </a:tabLst>
            </a:pPr>
            <a:r>
              <a:rPr kumimoji="0" lang="en-US" altLang="zh-TW">
                <a:cs typeface="Times New Roman" pitchFamily="18" charset="0"/>
              </a:rPr>
              <a:t>where </a:t>
            </a:r>
            <a:r>
              <a:rPr kumimoji="0" lang="en-US" altLang="zh-TW" i="1">
                <a:cs typeface="Times New Roman" pitchFamily="18" charset="0"/>
              </a:rPr>
              <a:t>AR</a:t>
            </a:r>
            <a:r>
              <a:rPr kumimoji="0" lang="en-US" altLang="zh-TW" i="1" baseline="-30000">
                <a:cs typeface="Times New Roman" pitchFamily="18" charset="0"/>
              </a:rPr>
              <a:t>G</a:t>
            </a:r>
            <a:r>
              <a:rPr kumimoji="0" lang="en-US" altLang="zh-TW">
                <a:cs typeface="Times New Roman" pitchFamily="18" charset="0"/>
              </a:rPr>
              <a:t> denotes the amplitude ratio of </a:t>
            </a:r>
            <a:r>
              <a:rPr kumimoji="0" lang="en-US" altLang="zh-TW" i="1">
                <a:cs typeface="Times New Roman" pitchFamily="18" charset="0"/>
              </a:rPr>
              <a:t>G</a:t>
            </a:r>
            <a:r>
              <a:rPr kumimoji="0" lang="en-US" altLang="zh-TW">
                <a:cs typeface="Times New Roman" pitchFamily="18" charset="0"/>
              </a:rPr>
              <a:t>. At the stability limit, ω</a:t>
            </a:r>
            <a:r>
              <a:rPr kumimoji="0" lang="en-US" altLang="zh-TW" i="1">
                <a:cs typeface="Times New Roman" pitchFamily="18" charset="0"/>
              </a:rPr>
              <a:t> </a:t>
            </a:r>
            <a:r>
              <a:rPr kumimoji="0" lang="en-US" altLang="zh-TW">
                <a:cs typeface="Times New Roman" pitchFamily="18" charset="0"/>
              </a:rPr>
              <a:t>= ω</a:t>
            </a:r>
            <a:r>
              <a:rPr kumimoji="0" lang="en-US" altLang="zh-TW" baseline="-30000">
                <a:cs typeface="Times New Roman" pitchFamily="18" charset="0"/>
              </a:rPr>
              <a:t>c</a:t>
            </a:r>
            <a:r>
              <a:rPr kumimoji="0" lang="en-US" altLang="zh-TW">
                <a:cs typeface="Times New Roman" pitchFamily="18" charset="0"/>
              </a:rPr>
              <a:t>, </a:t>
            </a:r>
            <a:r>
              <a:rPr kumimoji="0" lang="en-US" altLang="zh-TW" i="1">
                <a:cs typeface="Times New Roman" pitchFamily="18" charset="0"/>
              </a:rPr>
              <a:t>AR</a:t>
            </a:r>
            <a:r>
              <a:rPr kumimoji="0" lang="en-US" altLang="zh-TW" i="1" baseline="-30000">
                <a:cs typeface="Times New Roman" pitchFamily="18" charset="0"/>
              </a:rPr>
              <a:t>OL</a:t>
            </a:r>
            <a:r>
              <a:rPr kumimoji="0" lang="en-US" altLang="zh-TW">
                <a:cs typeface="Times New Roman" pitchFamily="18" charset="0"/>
              </a:rPr>
              <a:t>(ω</a:t>
            </a:r>
            <a:r>
              <a:rPr kumimoji="0" lang="en-US" altLang="zh-TW" i="1" baseline="-25000">
                <a:cs typeface="Times New Roman" pitchFamily="18" charset="0"/>
              </a:rPr>
              <a:t>c</a:t>
            </a:r>
            <a:r>
              <a:rPr kumimoji="0" lang="en-US" altLang="zh-TW">
                <a:cs typeface="Times New Roman" pitchFamily="18" charset="0"/>
              </a:rPr>
              <a:t>) = 1 and </a:t>
            </a:r>
            <a:r>
              <a:rPr kumimoji="0" lang="en-US" altLang="zh-TW" i="1">
                <a:cs typeface="Times New Roman" pitchFamily="18" charset="0"/>
              </a:rPr>
              <a:t>K</a:t>
            </a:r>
            <a:r>
              <a:rPr kumimoji="0" lang="en-US" altLang="zh-TW" i="1" baseline="-30000">
                <a:cs typeface="Times New Roman" pitchFamily="18" charset="0"/>
              </a:rPr>
              <a:t>c</a:t>
            </a:r>
            <a:r>
              <a:rPr kumimoji="0" lang="en-US" altLang="zh-TW" i="1">
                <a:cs typeface="Times New Roman" pitchFamily="18" charset="0"/>
              </a:rPr>
              <a:t>= K</a:t>
            </a:r>
            <a:r>
              <a:rPr kumimoji="0" lang="en-US" altLang="zh-TW" i="1" baseline="-30000">
                <a:cs typeface="Times New Roman" pitchFamily="18" charset="0"/>
              </a:rPr>
              <a:t>cu</a:t>
            </a:r>
            <a:r>
              <a:rPr kumimoji="0" lang="en-US" altLang="zh-TW">
                <a:cs typeface="Times New Roman" pitchFamily="18" charset="0"/>
              </a:rPr>
              <a:t>. Substituting these expressions into (14-9) and solving for </a:t>
            </a:r>
            <a:r>
              <a:rPr kumimoji="0" lang="en-US" altLang="zh-TW" i="1">
                <a:cs typeface="Times New Roman" pitchFamily="18" charset="0"/>
              </a:rPr>
              <a:t>K</a:t>
            </a:r>
            <a:r>
              <a:rPr kumimoji="0" lang="en-US" altLang="zh-TW" i="1" baseline="-30000">
                <a:cs typeface="Times New Roman" pitchFamily="18" charset="0"/>
              </a:rPr>
              <a:t>cu</a:t>
            </a:r>
            <a:r>
              <a:rPr kumimoji="0" lang="en-US" altLang="zh-TW">
                <a:cs typeface="Times New Roman" pitchFamily="18" charset="0"/>
              </a:rPr>
              <a:t> gives an important result:</a:t>
            </a:r>
            <a:endParaRPr kumimoji="0" lang="en-US" altLang="zh-TW"/>
          </a:p>
          <a:p>
            <a:pPr eaLnBrk="0" hangingPunct="0">
              <a:tabLst>
                <a:tab pos="342900" algn="l"/>
                <a:tab pos="5715000" algn="l"/>
              </a:tabLst>
            </a:pPr>
            <a:endParaRPr kumimoji="0" lang="zh-TW" altLang="en-US"/>
          </a:p>
        </p:txBody>
      </p:sp>
      <p:graphicFrame>
        <p:nvGraphicFramePr>
          <p:cNvPr id="727042" name="Object 2"/>
          <p:cNvGraphicFramePr>
            <a:graphicFrameLocks noChangeAspect="1"/>
          </p:cNvGraphicFramePr>
          <p:nvPr/>
        </p:nvGraphicFramePr>
        <p:xfrm>
          <a:off x="2895600" y="4876800"/>
          <a:ext cx="5080000" cy="812800"/>
        </p:xfrm>
        <a:graphic>
          <a:graphicData uri="http://schemas.openxmlformats.org/presentationml/2006/ole">
            <p:oleObj spid="_x0000_s727042" name="Equation" r:id="rId4" imgW="5079960" imgH="812520" progId="Equation.DSMT4">
              <p:embed/>
            </p:oleObj>
          </a:graphicData>
        </a:graphic>
      </p:graphicFrame>
      <p:sp>
        <p:nvSpPr>
          <p:cNvPr id="727046" name="Rectangle 6"/>
          <p:cNvSpPr>
            <a:spLocks noChangeArrowheads="1"/>
          </p:cNvSpPr>
          <p:nvPr/>
        </p:nvSpPr>
        <p:spPr bwMode="auto">
          <a:xfrm>
            <a:off x="838200" y="5883275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en-US" altLang="zh-TW"/>
              <a:t>The stability limit for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can also be calculated for PI and PID controllers, as demonstrated by Example 14.4.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02" name="Object 2"/>
          <p:cNvGraphicFramePr>
            <a:graphicFrameLocks noChangeAspect="1"/>
          </p:cNvGraphicFramePr>
          <p:nvPr/>
        </p:nvGraphicFramePr>
        <p:xfrm>
          <a:off x="762000" y="403225"/>
          <a:ext cx="7891463" cy="6011863"/>
        </p:xfrm>
        <a:graphic>
          <a:graphicData uri="http://schemas.openxmlformats.org/presentationml/2006/ole">
            <p:oleObj spid="_x0000_s358402" name="Equation" r:id="rId3" imgW="3466800" imgH="2641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Example </a:t>
            </a:r>
            <a:endParaRPr lang="zh-TW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28066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1600200" y="1905000"/>
          <a:ext cx="6408738" cy="4173538"/>
        </p:xfrm>
        <a:graphic>
          <a:graphicData uri="http://schemas.openxmlformats.org/presentationml/2006/ole">
            <p:oleObj spid="_x0000_s728066" name="Equation" r:id="rId3" imgW="2184120" imgH="1422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3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8001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For many control problems, there is only a single      and a single     . But multiple values can occur, as shown in Fig. 14.3 for      .</a:t>
            </a:r>
          </a:p>
        </p:txBody>
      </p:sp>
      <p:graphicFrame>
        <p:nvGraphicFramePr>
          <p:cNvPr id="729090" name="Object 2"/>
          <p:cNvGraphicFramePr>
            <a:graphicFrameLocks noChangeAspect="1"/>
          </p:cNvGraphicFramePr>
          <p:nvPr/>
        </p:nvGraphicFramePr>
        <p:xfrm>
          <a:off x="7010400" y="228600"/>
          <a:ext cx="342900" cy="381000"/>
        </p:xfrm>
        <a:graphic>
          <a:graphicData uri="http://schemas.openxmlformats.org/presentationml/2006/ole">
            <p:oleObj spid="_x0000_s729090" name="Equation" r:id="rId4" imgW="342720" imgH="380880" progId="Equation.DSMT4">
              <p:embed/>
            </p:oleObj>
          </a:graphicData>
        </a:graphic>
      </p:graphicFrame>
      <p:graphicFrame>
        <p:nvGraphicFramePr>
          <p:cNvPr id="729091" name="Object 3"/>
          <p:cNvGraphicFramePr>
            <a:graphicFrameLocks noChangeAspect="1"/>
          </p:cNvGraphicFramePr>
          <p:nvPr/>
        </p:nvGraphicFramePr>
        <p:xfrm>
          <a:off x="1676400" y="558800"/>
          <a:ext cx="381000" cy="431800"/>
        </p:xfrm>
        <a:graphic>
          <a:graphicData uri="http://schemas.openxmlformats.org/presentationml/2006/ole">
            <p:oleObj spid="_x0000_s729091" name="Equation" r:id="rId5" imgW="380880" imgH="431640" progId="Equation.DSMT4">
              <p:embed/>
            </p:oleObj>
          </a:graphicData>
        </a:graphic>
      </p:graphicFrame>
      <p:graphicFrame>
        <p:nvGraphicFramePr>
          <p:cNvPr id="729092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1371600" y="990600"/>
          <a:ext cx="342900" cy="381000"/>
        </p:xfrm>
        <a:graphic>
          <a:graphicData uri="http://schemas.openxmlformats.org/presentationml/2006/ole">
            <p:oleObj spid="_x0000_s729092" name="Equation" r:id="rId6" imgW="342720" imgH="380880" progId="Equation.DSMT4">
              <p:embed/>
            </p:oleObj>
          </a:graphicData>
        </a:graphic>
      </p:graphicFrame>
      <p:pic>
        <p:nvPicPr>
          <p:cNvPr id="729094" name="Picture 15" descr="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1905000" y="1600200"/>
            <a:ext cx="6096000" cy="4467225"/>
          </a:xfrm>
        </p:spPr>
      </p:pic>
      <p:sp>
        <p:nvSpPr>
          <p:cNvPr id="729095" name="Text Box 18"/>
          <p:cNvSpPr txBox="1">
            <a:spLocks noChangeArrowheads="1"/>
          </p:cNvSpPr>
          <p:nvPr/>
        </p:nvSpPr>
        <p:spPr bwMode="auto">
          <a:xfrm>
            <a:off x="1066800" y="6248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Figure 14.3 Bode plot exhibiting multiple critical frequencies.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009900"/>
                </a:solidFill>
                <a:latin typeface="Times New Roman" pitchFamily="18" charset="0"/>
              </a:rPr>
              <a:t>Nyquist Stability Criterion</a:t>
            </a:r>
            <a:endParaRPr lang="zh-TW" altLang="en-US" b="1" smtClean="0">
              <a:solidFill>
                <a:srgbClr val="009900"/>
              </a:solidFill>
              <a:latin typeface="Times New Roman" pitchFamily="18" charset="0"/>
            </a:endParaRPr>
          </a:p>
        </p:txBody>
      </p:sp>
      <p:graphicFrame>
        <p:nvGraphicFramePr>
          <p:cNvPr id="917507" name="Object 3"/>
          <p:cNvGraphicFramePr>
            <a:graphicFrameLocks noChangeAspect="1"/>
          </p:cNvGraphicFramePr>
          <p:nvPr>
            <p:ph idx="1"/>
          </p:nvPr>
        </p:nvGraphicFramePr>
        <p:xfrm>
          <a:off x="796925" y="1906588"/>
          <a:ext cx="8005763" cy="3703637"/>
        </p:xfrm>
        <a:graphic>
          <a:graphicData uri="http://schemas.openxmlformats.org/presentationml/2006/ole">
            <p:oleObj spid="_x0000_s917507" name="Equation" r:id="rId3" imgW="4584600" imgH="21207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b="1" smtClean="0">
                <a:latin typeface="Times New Roman" pitchFamily="18" charset="0"/>
              </a:rPr>
              <a:t>Important Properties of the Nyquist Stability Criterion</a:t>
            </a:r>
            <a:endParaRPr lang="zh-TW" altLang="en-US" sz="4000" b="1" smtClean="0">
              <a:latin typeface="Times New Roman" pitchFamily="18" charset="0"/>
            </a:endParaRPr>
          </a:p>
        </p:txBody>
      </p:sp>
      <p:graphicFrame>
        <p:nvGraphicFramePr>
          <p:cNvPr id="918531" name="Object 3"/>
          <p:cNvGraphicFramePr>
            <a:graphicFrameLocks noChangeAspect="1"/>
          </p:cNvGraphicFramePr>
          <p:nvPr>
            <p:ph idx="1"/>
          </p:nvPr>
        </p:nvGraphicFramePr>
        <p:xfrm>
          <a:off x="609600" y="1854200"/>
          <a:ext cx="8001000" cy="4429125"/>
        </p:xfrm>
        <a:graphic>
          <a:graphicData uri="http://schemas.openxmlformats.org/presentationml/2006/ole">
            <p:oleObj spid="_x0000_s918531" name="Equation" r:id="rId3" imgW="4152600" imgH="229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b="1" smtClean="0">
                <a:latin typeface="Times New Roman" pitchFamily="18" charset="0"/>
              </a:rPr>
              <a:t>Important Properties of the Nyquist Stability Criterion</a:t>
            </a:r>
            <a:endParaRPr lang="zh-TW" altLang="en-US" sz="4000" b="1" smtClean="0">
              <a:latin typeface="Times New Roman" pitchFamily="18" charset="0"/>
            </a:endParaRPr>
          </a:p>
        </p:txBody>
      </p:sp>
      <p:sp>
        <p:nvSpPr>
          <p:cNvPr id="919554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924800" cy="487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arenR" startAt="4"/>
            </a:pPr>
            <a:r>
              <a:rPr lang="en-US" altLang="zh-TW" sz="2800" smtClean="0">
                <a:latin typeface="Times New Roman" pitchFamily="18" charset="0"/>
              </a:rPr>
              <a:t>A negative value of </a:t>
            </a:r>
            <a:r>
              <a:rPr lang="en-US" altLang="zh-TW" sz="2800" i="1" smtClean="0">
                <a:latin typeface="Times New Roman" pitchFamily="18" charset="0"/>
              </a:rPr>
              <a:t>N</a:t>
            </a:r>
            <a:r>
              <a:rPr lang="en-US" altLang="zh-TW" sz="2800" smtClean="0">
                <a:latin typeface="Times New Roman" pitchFamily="18" charset="0"/>
              </a:rPr>
              <a:t> indicates that the -1 point is encircled in the opposite direction (counter-clockwise). This situation implies that each countercurrent encirclement can stabilize one unstable pole of the open-loop system.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arenR" startAt="4"/>
            </a:pPr>
            <a:r>
              <a:rPr lang="en-US" altLang="zh-TW" sz="2800" smtClean="0">
                <a:latin typeface="Times New Roman" pitchFamily="18" charset="0"/>
              </a:rPr>
              <a:t>Unlike the Bode stability criterion, the Nyquist stability criterion is applicable to open-loop unstable processes.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arenR" startAt="4"/>
            </a:pPr>
            <a:r>
              <a:rPr lang="en-US" altLang="zh-TW" sz="2800" smtClean="0">
                <a:latin typeface="Times New Roman" pitchFamily="18" charset="0"/>
              </a:rPr>
              <a:t>Unlike the Bode stability criterion, the Nyquist stability criterion can be applied when multiple values of  critical frequencies or gain cross-over ferquencies occur.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arenR" startAt="4"/>
            </a:pPr>
            <a:endParaRPr lang="en-US" altLang="zh-TW" sz="280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arenR" startAt="4"/>
            </a:pPr>
            <a:endParaRPr lang="zh-TW" altLang="en-US" sz="280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altLang="zh-TW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81" name="Text Box 3"/>
          <p:cNvSpPr txBox="1">
            <a:spLocks noChangeArrowheads="1"/>
          </p:cNvSpPr>
          <p:nvPr/>
        </p:nvSpPr>
        <p:spPr bwMode="auto">
          <a:xfrm>
            <a:off x="838200" y="152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5"/>
            </a:pPr>
            <a:endParaRPr kumimoji="0" lang="en-US" altLang="zh-TW"/>
          </a:p>
        </p:txBody>
      </p:sp>
      <p:sp>
        <p:nvSpPr>
          <p:cNvPr id="920582" name="Text Box 7"/>
          <p:cNvSpPr txBox="1">
            <a:spLocks noChangeArrowheads="1"/>
          </p:cNvSpPr>
          <p:nvPr/>
        </p:nvSpPr>
        <p:spPr bwMode="auto">
          <a:xfrm>
            <a:off x="838200" y="1524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Evaluate the stability of the closed-loop system for:</a:t>
            </a:r>
          </a:p>
        </p:txBody>
      </p:sp>
      <p:graphicFrame>
        <p:nvGraphicFramePr>
          <p:cNvPr id="920580" name="Object 4"/>
          <p:cNvGraphicFramePr>
            <a:graphicFrameLocks noChangeAspect="1"/>
          </p:cNvGraphicFramePr>
          <p:nvPr/>
        </p:nvGraphicFramePr>
        <p:xfrm>
          <a:off x="3505200" y="2362200"/>
          <a:ext cx="1765300" cy="774700"/>
        </p:xfrm>
        <a:graphic>
          <a:graphicData uri="http://schemas.openxmlformats.org/presentationml/2006/ole">
            <p:oleObj spid="_x0000_s920580" name="Equation" r:id="rId4" imgW="1765080" imgH="774360" progId="Equation.DSMT4">
              <p:embed/>
            </p:oleObj>
          </a:graphicData>
        </a:graphic>
      </p:graphicFrame>
      <p:sp>
        <p:nvSpPr>
          <p:cNvPr id="920583" name="Text Box 9"/>
          <p:cNvSpPr txBox="1">
            <a:spLocks noChangeArrowheads="1"/>
          </p:cNvSpPr>
          <p:nvPr/>
        </p:nvSpPr>
        <p:spPr bwMode="auto">
          <a:xfrm>
            <a:off x="838200" y="3581400"/>
            <a:ext cx="777240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en-US" altLang="zh-TW" sz="1000"/>
          </a:p>
          <a:p>
            <a:pPr algn="ctr"/>
            <a:r>
              <a:rPr kumimoji="0" lang="en-US" altLang="zh-TW" i="1"/>
              <a:t>G</a:t>
            </a:r>
            <a:r>
              <a:rPr kumimoji="0" lang="en-US" altLang="zh-TW" i="1" baseline="-25000"/>
              <a:t>v</a:t>
            </a:r>
            <a:r>
              <a:rPr kumimoji="0" lang="en-US" altLang="zh-TW" i="1"/>
              <a:t> </a:t>
            </a:r>
            <a:r>
              <a:rPr kumimoji="0" lang="en-US" altLang="zh-TW"/>
              <a:t>= 2,   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m</a:t>
            </a:r>
            <a:r>
              <a:rPr kumimoji="0" lang="en-US" altLang="zh-TW" i="1"/>
              <a:t> </a:t>
            </a:r>
            <a:r>
              <a:rPr kumimoji="0" lang="en-US" altLang="zh-TW"/>
              <a:t>= 0.25,    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=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</a:t>
            </a:r>
          </a:p>
          <a:p>
            <a:pPr algn="ctr"/>
            <a:endParaRPr kumimoji="0" lang="en-US" altLang="zh-TW" sz="1200"/>
          </a:p>
          <a:p>
            <a:r>
              <a:rPr kumimoji="0" lang="en-US" altLang="zh-TW"/>
              <a:t>Obtain ω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and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cu</a:t>
            </a:r>
            <a:r>
              <a:rPr kumimoji="0" lang="en-US" altLang="zh-TW" baseline="-25000"/>
              <a:t> </a:t>
            </a:r>
            <a:r>
              <a:rPr kumimoji="0" lang="en-US" altLang="zh-TW"/>
              <a:t>from a Bode plot. Let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=1.5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cu</a:t>
            </a:r>
            <a:r>
              <a:rPr kumimoji="0" lang="en-US" altLang="zh-TW"/>
              <a:t> and </a:t>
            </a:r>
          </a:p>
          <a:p>
            <a:r>
              <a:rPr kumimoji="0" lang="en-US" altLang="zh-TW"/>
              <a:t>draw the Nyquist plot for the resulting open-loop system. </a:t>
            </a:r>
          </a:p>
        </p:txBody>
      </p:sp>
      <p:sp>
        <p:nvSpPr>
          <p:cNvPr id="920584" name="Rectangle 6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884238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A50021"/>
                </a:solidFill>
                <a:latin typeface="Times New Roman" pitchFamily="18" charset="0"/>
              </a:rPr>
              <a:t>Example</a:t>
            </a:r>
            <a:br>
              <a:rPr lang="en-US" altLang="zh-TW" b="1" smtClean="0">
                <a:solidFill>
                  <a:srgbClr val="A50021"/>
                </a:solidFill>
                <a:latin typeface="Times New Roman" pitchFamily="18" charset="0"/>
              </a:rPr>
            </a:br>
            <a:endParaRPr lang="zh-TW" altLang="en-US" b="1" smtClean="0">
              <a:solidFill>
                <a:srgbClr val="A5002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5" name="Text Box 8"/>
          <p:cNvSpPr txBox="1">
            <a:spLocks noChangeArrowheads="1"/>
          </p:cNvSpPr>
          <p:nvPr/>
        </p:nvSpPr>
        <p:spPr bwMode="auto">
          <a:xfrm>
            <a:off x="838200" y="76200"/>
            <a:ext cx="81534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TW" sz="4000" b="1">
                <a:solidFill>
                  <a:srgbClr val="FF0000"/>
                </a:solidFill>
              </a:rPr>
              <a:t>Solution</a:t>
            </a:r>
          </a:p>
          <a:p>
            <a:pPr>
              <a:spcBef>
                <a:spcPct val="50000"/>
              </a:spcBef>
            </a:pPr>
            <a:r>
              <a:rPr kumimoji="0" lang="en-US" altLang="zh-TW"/>
              <a:t>The Bode plot for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OL</a:t>
            </a:r>
            <a:r>
              <a:rPr kumimoji="0" lang="en-US" altLang="zh-TW"/>
              <a:t> and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= 1 is shown in Figure 14.7. For ω</a:t>
            </a:r>
            <a:r>
              <a:rPr kumimoji="0" lang="en-US" altLang="zh-TW" i="1" baseline="-25000"/>
              <a:t>c </a:t>
            </a:r>
            <a:r>
              <a:rPr kumimoji="0" lang="en-US" altLang="zh-TW"/>
              <a:t>= 1.69 rad/min, </a:t>
            </a:r>
            <a:r>
              <a:rPr kumimoji="0" lang="en-US" altLang="zh-TW">
                <a:sym typeface="Symbol" pitchFamily="18" charset="2"/>
              </a:rPr>
              <a:t></a:t>
            </a:r>
            <a:r>
              <a:rPr kumimoji="0" lang="en-US" altLang="zh-TW" i="1" baseline="-25000"/>
              <a:t>OL</a:t>
            </a:r>
            <a:r>
              <a:rPr kumimoji="0" lang="en-US" altLang="zh-TW" i="1"/>
              <a:t> </a:t>
            </a:r>
            <a:r>
              <a:rPr kumimoji="0" lang="en-US" altLang="zh-TW"/>
              <a:t>= -180° and </a:t>
            </a:r>
            <a:r>
              <a:rPr kumimoji="0" lang="en-US" altLang="zh-TW" i="1"/>
              <a:t>AR</a:t>
            </a:r>
            <a:r>
              <a:rPr kumimoji="0" lang="en-US" altLang="zh-TW" i="1" baseline="-25000"/>
              <a:t>OL </a:t>
            </a:r>
            <a:r>
              <a:rPr kumimoji="0" lang="en-US" altLang="zh-TW" i="1"/>
              <a:t>= </a:t>
            </a:r>
            <a:r>
              <a:rPr kumimoji="0" lang="en-US" altLang="zh-TW"/>
              <a:t>0.235. For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 </a:t>
            </a:r>
            <a:r>
              <a:rPr kumimoji="0" lang="en-US" altLang="zh-TW"/>
              <a:t>= 1, </a:t>
            </a:r>
            <a:r>
              <a:rPr kumimoji="0" lang="en-US" altLang="zh-TW" i="1"/>
              <a:t>AR</a:t>
            </a:r>
            <a:r>
              <a:rPr kumimoji="0" lang="en-US" altLang="zh-TW" i="1" baseline="-25000"/>
              <a:t>OL </a:t>
            </a:r>
            <a:r>
              <a:rPr kumimoji="0" lang="en-US" altLang="zh-TW"/>
              <a:t>= </a:t>
            </a:r>
            <a:r>
              <a:rPr kumimoji="0" lang="en-US" altLang="zh-TW" i="1"/>
              <a:t>AR</a:t>
            </a:r>
            <a:r>
              <a:rPr kumimoji="0" lang="en-US" altLang="zh-TW" i="1" baseline="-25000"/>
              <a:t>G</a:t>
            </a:r>
            <a:r>
              <a:rPr kumimoji="0" lang="en-US" altLang="zh-TW"/>
              <a:t> and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cu</a:t>
            </a:r>
            <a:r>
              <a:rPr kumimoji="0" lang="en-US" altLang="zh-TW" baseline="-25000"/>
              <a:t> </a:t>
            </a:r>
            <a:r>
              <a:rPr kumimoji="0" lang="en-US" altLang="zh-TW"/>
              <a:t>can be calculated from Eq. 14-10. Thus,  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cu </a:t>
            </a:r>
            <a:r>
              <a:rPr kumimoji="0" lang="en-US" altLang="zh-TW"/>
              <a:t>= 1/0.235 = 4.25. Setting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</a:t>
            </a:r>
            <a:r>
              <a:rPr kumimoji="0" lang="en-US" altLang="zh-TW" i="1"/>
              <a:t> = </a:t>
            </a:r>
            <a:r>
              <a:rPr kumimoji="0" lang="en-US" altLang="zh-TW"/>
              <a:t>1.5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cu</a:t>
            </a:r>
            <a:r>
              <a:rPr kumimoji="0" lang="en-US" altLang="zh-TW" i="1"/>
              <a:t> </a:t>
            </a:r>
            <a:r>
              <a:rPr kumimoji="0" lang="en-US" altLang="zh-TW"/>
              <a:t>gives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 </a:t>
            </a:r>
            <a:r>
              <a:rPr kumimoji="0" lang="en-US" altLang="zh-TW"/>
              <a:t>= 6.38. </a:t>
            </a:r>
          </a:p>
        </p:txBody>
      </p:sp>
      <p:pic>
        <p:nvPicPr>
          <p:cNvPr id="922626" name="Picture 9" descr="Fi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2590800"/>
            <a:ext cx="5334000" cy="4067175"/>
          </a:xfrm>
        </p:spPr>
      </p:pic>
      <p:sp>
        <p:nvSpPr>
          <p:cNvPr id="922627" name="Text Box 11"/>
          <p:cNvSpPr txBox="1">
            <a:spLocks noChangeArrowheads="1"/>
          </p:cNvSpPr>
          <p:nvPr/>
        </p:nvSpPr>
        <p:spPr bwMode="auto">
          <a:xfrm>
            <a:off x="6705600" y="2971800"/>
            <a:ext cx="2209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Figure 14.7 Bode plot for Example 14.6,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=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3" name="Text Box 4"/>
          <p:cNvSpPr txBox="1">
            <a:spLocks noChangeArrowheads="1"/>
          </p:cNvSpPr>
          <p:nvPr/>
        </p:nvSpPr>
        <p:spPr bwMode="auto">
          <a:xfrm>
            <a:off x="533400" y="5334000"/>
            <a:ext cx="304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Figure 14.8 Nyquist plot for Example 14.6,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= 1.5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cu</a:t>
            </a:r>
            <a:r>
              <a:rPr kumimoji="0" lang="en-US" altLang="zh-TW"/>
              <a:t> = 6.38.</a:t>
            </a:r>
          </a:p>
        </p:txBody>
      </p:sp>
      <p:pic>
        <p:nvPicPr>
          <p:cNvPr id="924674" name="Picture 6" descr="Fi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581400" y="381000"/>
            <a:ext cx="5211763" cy="6205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9" name="標題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Phase Margin (PM)</a:t>
            </a:r>
            <a:endParaRPr lang="zh-TW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07938" name="內容版面配置區 6"/>
          <p:cNvGraphicFramePr>
            <a:graphicFrameLocks noChangeAspect="1"/>
          </p:cNvGraphicFramePr>
          <p:nvPr>
            <p:ph idx="1"/>
          </p:nvPr>
        </p:nvGraphicFramePr>
        <p:xfrm>
          <a:off x="838200" y="2286000"/>
          <a:ext cx="7548563" cy="1981200"/>
        </p:xfrm>
        <a:graphic>
          <a:graphicData uri="http://schemas.openxmlformats.org/presentationml/2006/ole">
            <p:oleObj spid="_x0000_s807938" name="Equation" r:id="rId3" imgW="2031840" imgH="533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745" name="Picture 4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5650" y="0"/>
            <a:ext cx="5092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B3D43-68E2-49E6-B685-0A5701E47FFB}" type="slidenum">
              <a:rPr lang="zh-TW" altLang="en-US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476162" name="Picture 2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3200"/>
            <a:ext cx="8839200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Gain Margin (GM)</a:t>
            </a:r>
            <a:endParaRPr lang="zh-TW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08962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1257300" y="2514600"/>
          <a:ext cx="7142163" cy="2514600"/>
        </p:xfrm>
        <a:graphic>
          <a:graphicData uri="http://schemas.openxmlformats.org/presentationml/2006/ole">
            <p:oleObj spid="_x0000_s808962" name="Equation" r:id="rId3" imgW="2019240" imgH="711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793" name="Picture 4" descr="Imag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4288" y="0"/>
            <a:ext cx="657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7" name="Text Box 7"/>
          <p:cNvSpPr txBox="1">
            <a:spLocks noChangeArrowheads="1"/>
          </p:cNvSpPr>
          <p:nvPr/>
        </p:nvSpPr>
        <p:spPr bwMode="auto">
          <a:xfrm>
            <a:off x="914400" y="60960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TW"/>
              <a:t>Figure 14.10 Gain and phase margins on a Nyquist plot.</a:t>
            </a:r>
          </a:p>
        </p:txBody>
      </p:sp>
      <p:pic>
        <p:nvPicPr>
          <p:cNvPr id="930818" name="Picture 8" descr="Fig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984375" y="152400"/>
            <a:ext cx="5635625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Remarks</a:t>
            </a:r>
            <a:endParaRPr lang="zh-TW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31775" indent="-231775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phase margin also provides a measure of relative stability. </a:t>
            </a:r>
          </a:p>
          <a:p>
            <a:pPr marL="231775" indent="-231775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 particular, it indicates how much additional time delay can be included in the feedback loop before instability will occur. </a:t>
            </a:r>
          </a:p>
          <a:p>
            <a:pPr marL="231775" indent="-231775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Denote the additional time delay as           . </a:t>
            </a:r>
          </a:p>
          <a:p>
            <a:pPr marL="231775" indent="-231775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For a time delay of            , the phase angle is                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dirty="0"/>
          </a:p>
        </p:txBody>
      </p:sp>
      <p:graphicFrame>
        <p:nvGraphicFramePr>
          <p:cNvPr id="812035" name="Object 3"/>
          <p:cNvGraphicFramePr>
            <a:graphicFrameLocks noChangeAspect="1"/>
          </p:cNvGraphicFramePr>
          <p:nvPr/>
        </p:nvGraphicFramePr>
        <p:xfrm>
          <a:off x="6629400" y="4343400"/>
          <a:ext cx="928688" cy="442913"/>
        </p:xfrm>
        <a:graphic>
          <a:graphicData uri="http://schemas.openxmlformats.org/presentationml/2006/ole">
            <p:oleObj spid="_x0000_s812035" name="Equation" r:id="rId3" imgW="799920" imgH="380880" progId="Equation.DSMT4">
              <p:embed/>
            </p:oleObj>
          </a:graphicData>
        </a:graphic>
      </p:graphicFrame>
      <p:graphicFrame>
        <p:nvGraphicFramePr>
          <p:cNvPr id="812036" name="Object 4"/>
          <p:cNvGraphicFramePr>
            <a:graphicFrameLocks noChangeAspect="1"/>
          </p:cNvGraphicFramePr>
          <p:nvPr/>
        </p:nvGraphicFramePr>
        <p:xfrm>
          <a:off x="4108450" y="5029200"/>
          <a:ext cx="958850" cy="457200"/>
        </p:xfrm>
        <a:graphic>
          <a:graphicData uri="http://schemas.openxmlformats.org/presentationml/2006/ole">
            <p:oleObj spid="_x0000_s812036" name="Equation" r:id="rId4" imgW="799920" imgH="380880" progId="Equation.DSMT4">
              <p:embed/>
            </p:oleObj>
          </a:graphicData>
        </a:graphic>
      </p:graphicFrame>
      <p:graphicFrame>
        <p:nvGraphicFramePr>
          <p:cNvPr id="812037" name="Object 5"/>
          <p:cNvGraphicFramePr>
            <a:graphicFrameLocks noChangeAspect="1"/>
          </p:cNvGraphicFramePr>
          <p:nvPr/>
        </p:nvGraphicFramePr>
        <p:xfrm>
          <a:off x="1295400" y="5486400"/>
          <a:ext cx="1400175" cy="477838"/>
        </p:xfrm>
        <a:graphic>
          <a:graphicData uri="http://schemas.openxmlformats.org/presentationml/2006/ole">
            <p:oleObj spid="_x0000_s812037" name="Equation" r:id="rId5" imgW="1117440" imgH="380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29" name="Text Box 7"/>
          <p:cNvSpPr txBox="1">
            <a:spLocks noChangeArrowheads="1"/>
          </p:cNvSpPr>
          <p:nvPr/>
        </p:nvSpPr>
        <p:spPr bwMode="auto">
          <a:xfrm>
            <a:off x="6324600" y="2590800"/>
            <a:ext cx="251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Figure 14.9 Gain and phase margins in Bode plot.</a:t>
            </a:r>
          </a:p>
        </p:txBody>
      </p:sp>
      <p:pic>
        <p:nvPicPr>
          <p:cNvPr id="944130" name="Picture 12" descr="Fig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304800"/>
            <a:ext cx="49784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1010" name="Object 2"/>
          <p:cNvGraphicFramePr>
            <a:graphicFrameLocks noChangeAspect="1"/>
          </p:cNvGraphicFramePr>
          <p:nvPr/>
        </p:nvGraphicFramePr>
        <p:xfrm>
          <a:off x="2667000" y="838200"/>
          <a:ext cx="3814763" cy="2286000"/>
        </p:xfrm>
        <a:graphic>
          <a:graphicData uri="http://schemas.openxmlformats.org/presentationml/2006/ole">
            <p:oleObj spid="_x0000_s811010" name="Equation" r:id="rId4" imgW="3263760" imgH="1955520" progId="Equation.DSMT4">
              <p:embed/>
            </p:oleObj>
          </a:graphicData>
        </a:graphic>
      </p:graphicFrame>
      <p:sp>
        <p:nvSpPr>
          <p:cNvPr id="811013" name="Text Box 8"/>
          <p:cNvSpPr txBox="1">
            <a:spLocks noChangeArrowheads="1"/>
          </p:cNvSpPr>
          <p:nvPr/>
        </p:nvSpPr>
        <p:spPr bwMode="auto">
          <a:xfrm>
            <a:off x="838200" y="358140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where the                 factor converts </a:t>
            </a:r>
            <a:r>
              <a:rPr kumimoji="0" lang="en-US" altLang="zh-TW" i="1"/>
              <a:t>PM</a:t>
            </a:r>
            <a:r>
              <a:rPr kumimoji="0" lang="en-US" altLang="zh-TW"/>
              <a:t> from degrees to radians.</a:t>
            </a:r>
          </a:p>
        </p:txBody>
      </p:sp>
      <p:graphicFrame>
        <p:nvGraphicFramePr>
          <p:cNvPr id="811012" name="Object 4"/>
          <p:cNvGraphicFramePr>
            <a:graphicFrameLocks noChangeAspect="1"/>
          </p:cNvGraphicFramePr>
          <p:nvPr/>
        </p:nvGraphicFramePr>
        <p:xfrm>
          <a:off x="2209800" y="3505200"/>
          <a:ext cx="1181100" cy="584200"/>
        </p:xfrm>
        <a:graphic>
          <a:graphicData uri="http://schemas.openxmlformats.org/presentationml/2006/ole">
            <p:oleObj spid="_x0000_s811012" name="Equation" r:id="rId5" imgW="1180800" imgH="583920" progId="Equation.DSMT4">
              <p:embed/>
            </p:oleObj>
          </a:graphicData>
        </a:graphic>
      </p:graphicFrame>
      <p:sp>
        <p:nvSpPr>
          <p:cNvPr id="811014" name="Text Box 10"/>
          <p:cNvSpPr txBox="1">
            <a:spLocks noChangeArrowheads="1"/>
          </p:cNvSpPr>
          <p:nvPr/>
        </p:nvSpPr>
        <p:spPr bwMode="auto">
          <a:xfrm>
            <a:off x="838200" y="4267200"/>
            <a:ext cx="7696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The specification of phase and gain margins requires a compromise between performance and robustness.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In general, large values of </a:t>
            </a:r>
            <a:r>
              <a:rPr kumimoji="0" lang="en-US" altLang="zh-TW" i="1"/>
              <a:t>GM</a:t>
            </a:r>
            <a:r>
              <a:rPr kumimoji="0" lang="en-US" altLang="zh-TW"/>
              <a:t> and </a:t>
            </a:r>
            <a:r>
              <a:rPr kumimoji="0" lang="en-US" altLang="zh-TW" i="1"/>
              <a:t>PM</a:t>
            </a:r>
            <a:r>
              <a:rPr kumimoji="0" lang="en-US" altLang="zh-TW"/>
              <a:t> correspond to sluggish closed-loop responses, while smaller values result in less sluggish, more oscillatory responses.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5" name="Rectangle 3"/>
          <p:cNvSpPr>
            <a:spLocks noChangeArrowheads="1"/>
          </p:cNvSpPr>
          <p:nvPr/>
        </p:nvSpPr>
        <p:spPr bwMode="auto">
          <a:xfrm>
            <a:off x="1530350" y="2925763"/>
            <a:ext cx="1520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0" lang="zh-TW" altLang="en-US"/>
          </a:p>
        </p:txBody>
      </p:sp>
      <p:sp>
        <p:nvSpPr>
          <p:cNvPr id="937986" name="Text Box 4"/>
          <p:cNvSpPr txBox="1">
            <a:spLocks noChangeArrowheads="1"/>
          </p:cNvSpPr>
          <p:nvPr/>
        </p:nvSpPr>
        <p:spPr bwMode="auto">
          <a:xfrm>
            <a:off x="838200" y="5807075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Figure 14.12 Nyquist plot where the gain and phase margins are misleading.</a:t>
            </a:r>
            <a:endParaRPr kumimoji="0" lang="el-GR" altLang="zh-TW"/>
          </a:p>
        </p:txBody>
      </p:sp>
      <p:pic>
        <p:nvPicPr>
          <p:cNvPr id="937987" name="Picture 9" descr="Fi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209800" y="608013"/>
            <a:ext cx="5334000" cy="4948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7" name="Rectangle 2"/>
          <p:cNvSpPr>
            <a:spLocks noChangeArrowheads="1"/>
          </p:cNvSpPr>
          <p:nvPr/>
        </p:nvSpPr>
        <p:spPr bwMode="auto">
          <a:xfrm>
            <a:off x="1530350" y="2925763"/>
            <a:ext cx="1520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0" lang="zh-TW" altLang="en-US"/>
          </a:p>
        </p:txBody>
      </p:sp>
      <p:sp>
        <p:nvSpPr>
          <p:cNvPr id="931848" name="Text Box 3"/>
          <p:cNvSpPr txBox="1">
            <a:spLocks noChangeArrowheads="1"/>
          </p:cNvSpPr>
          <p:nvPr/>
        </p:nvSpPr>
        <p:spPr bwMode="auto">
          <a:xfrm>
            <a:off x="838200" y="1524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3200" b="1">
                <a:solidFill>
                  <a:srgbClr val="009900"/>
                </a:solidFill>
              </a:rPr>
              <a:t>Closed-Loop Frequency Response and Sensitivity Functions</a:t>
            </a:r>
            <a:endParaRPr kumimoji="0" lang="el-GR" altLang="zh-TW" sz="3200" b="1">
              <a:solidFill>
                <a:srgbClr val="009900"/>
              </a:solidFill>
            </a:endParaRPr>
          </a:p>
        </p:txBody>
      </p:sp>
      <p:sp>
        <p:nvSpPr>
          <p:cNvPr id="931849" name="Text Box 6"/>
          <p:cNvSpPr txBox="1">
            <a:spLocks noChangeArrowheads="1"/>
          </p:cNvSpPr>
          <p:nvPr/>
        </p:nvSpPr>
        <p:spPr bwMode="auto">
          <a:xfrm>
            <a:off x="838200" y="1447800"/>
            <a:ext cx="8077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b="1"/>
              <a:t>Sensitivity Functions</a:t>
            </a:r>
          </a:p>
          <a:p>
            <a:pPr>
              <a:spcBef>
                <a:spcPct val="50000"/>
              </a:spcBef>
            </a:pPr>
            <a:r>
              <a:rPr kumimoji="0" lang="en-US" altLang="zh-TW"/>
              <a:t>Define </a:t>
            </a:r>
            <a:r>
              <a:rPr kumimoji="0" lang="en-US" altLang="zh-TW" i="1"/>
              <a:t>G</a:t>
            </a:r>
            <a:r>
              <a:rPr kumimoji="0" lang="en-US" altLang="zh-TW"/>
              <a:t> as                       and assume that</a:t>
            </a:r>
            <a:r>
              <a:rPr kumimoji="0" lang="en-US" altLang="zh-TW" i="1"/>
              <a:t> G</a:t>
            </a:r>
            <a:r>
              <a:rPr kumimoji="0" lang="en-US" altLang="zh-TW" i="1" baseline="-25000"/>
              <a:t>m</a:t>
            </a:r>
            <a:r>
              <a:rPr kumimoji="0" lang="en-US" altLang="zh-TW" i="1"/>
              <a:t>=K</a:t>
            </a:r>
            <a:r>
              <a:rPr kumimoji="0" lang="en-US" altLang="zh-TW" i="1" baseline="-25000"/>
              <a:t>m</a:t>
            </a:r>
            <a:r>
              <a:rPr kumimoji="0" lang="en-US" altLang="zh-TW"/>
              <a:t> and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d </a:t>
            </a:r>
            <a:r>
              <a:rPr kumimoji="0" lang="en-US" altLang="zh-TW" i="1"/>
              <a:t>= </a:t>
            </a:r>
            <a:r>
              <a:rPr kumimoji="0" lang="en-US" altLang="zh-TW"/>
              <a:t>1. Two important concepts are now defined:</a:t>
            </a:r>
          </a:p>
        </p:txBody>
      </p:sp>
      <p:graphicFrame>
        <p:nvGraphicFramePr>
          <p:cNvPr id="931845" name="Object 5"/>
          <p:cNvGraphicFramePr>
            <a:graphicFrameLocks noChangeAspect="1"/>
          </p:cNvGraphicFramePr>
          <p:nvPr/>
        </p:nvGraphicFramePr>
        <p:xfrm>
          <a:off x="2438400" y="2057400"/>
          <a:ext cx="1638300" cy="457200"/>
        </p:xfrm>
        <a:graphic>
          <a:graphicData uri="http://schemas.openxmlformats.org/presentationml/2006/ole">
            <p:oleObj spid="_x0000_s931845" name="Equation" r:id="rId4" imgW="1638000" imgH="457200" progId="Equation.DSMT4">
              <p:embed/>
            </p:oleObj>
          </a:graphicData>
        </a:graphic>
      </p:graphicFrame>
      <p:graphicFrame>
        <p:nvGraphicFramePr>
          <p:cNvPr id="931846" name="Object 6"/>
          <p:cNvGraphicFramePr>
            <a:graphicFrameLocks noChangeAspect="1"/>
          </p:cNvGraphicFramePr>
          <p:nvPr/>
        </p:nvGraphicFramePr>
        <p:xfrm>
          <a:off x="1892300" y="3429000"/>
          <a:ext cx="6172200" cy="1701800"/>
        </p:xfrm>
        <a:graphic>
          <a:graphicData uri="http://schemas.openxmlformats.org/presentationml/2006/ole">
            <p:oleObj spid="_x0000_s931846" name="Equation" r:id="rId5" imgW="6172200" imgH="1701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7" name="Rectangle 2"/>
          <p:cNvSpPr>
            <a:spLocks noChangeArrowheads="1"/>
          </p:cNvSpPr>
          <p:nvPr/>
        </p:nvSpPr>
        <p:spPr bwMode="auto">
          <a:xfrm>
            <a:off x="1530350" y="2925763"/>
            <a:ext cx="1520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0" lang="zh-TW" altLang="en-US"/>
          </a:p>
        </p:txBody>
      </p:sp>
      <p:sp>
        <p:nvSpPr>
          <p:cNvPr id="933898" name="Text Box 4"/>
          <p:cNvSpPr txBox="1">
            <a:spLocks noChangeArrowheads="1"/>
          </p:cNvSpPr>
          <p:nvPr/>
        </p:nvSpPr>
        <p:spPr bwMode="auto">
          <a:xfrm>
            <a:off x="838200" y="152400"/>
            <a:ext cx="8077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i="1"/>
              <a:t>S </a:t>
            </a:r>
            <a:r>
              <a:rPr kumimoji="0" lang="en-US" altLang="zh-TW"/>
              <a:t>is the closed-loop transfer function for disturbances (</a:t>
            </a:r>
            <a:r>
              <a:rPr kumimoji="0" lang="en-US" altLang="zh-TW" i="1"/>
              <a:t>Y/D</a:t>
            </a:r>
            <a:r>
              <a:rPr kumimoji="0" lang="en-US" altLang="zh-TW"/>
              <a:t>), while </a:t>
            </a:r>
            <a:r>
              <a:rPr kumimoji="0" lang="en-US" altLang="zh-TW" i="1"/>
              <a:t>T</a:t>
            </a:r>
            <a:r>
              <a:rPr kumimoji="0" lang="en-US" altLang="zh-TW"/>
              <a:t> is the closed-loop transfer function for set-point changes (</a:t>
            </a:r>
            <a:r>
              <a:rPr kumimoji="0" lang="en-US" altLang="zh-TW" i="1"/>
              <a:t>Y/Y</a:t>
            </a:r>
            <a:r>
              <a:rPr kumimoji="0" lang="en-US" altLang="zh-TW" i="1" baseline="-25000"/>
              <a:t>sp</a:t>
            </a:r>
            <a:r>
              <a:rPr kumimoji="0" lang="en-US" altLang="zh-TW"/>
              <a:t>). It is easy to show that: </a:t>
            </a:r>
          </a:p>
        </p:txBody>
      </p:sp>
      <p:graphicFrame>
        <p:nvGraphicFramePr>
          <p:cNvPr id="933892" name="Object 4"/>
          <p:cNvGraphicFramePr>
            <a:graphicFrameLocks noChangeAspect="1"/>
          </p:cNvGraphicFramePr>
          <p:nvPr/>
        </p:nvGraphicFramePr>
        <p:xfrm>
          <a:off x="3962400" y="1676400"/>
          <a:ext cx="1079500" cy="279400"/>
        </p:xfrm>
        <a:graphic>
          <a:graphicData uri="http://schemas.openxmlformats.org/presentationml/2006/ole">
            <p:oleObj spid="_x0000_s933892" name="Equation" r:id="rId4" imgW="1079280" imgH="279360" progId="Equation.DSMT4">
              <p:embed/>
            </p:oleObj>
          </a:graphicData>
        </a:graphic>
      </p:graphicFrame>
      <p:sp>
        <p:nvSpPr>
          <p:cNvPr id="933899" name="Rectangle 8"/>
          <p:cNvSpPr>
            <a:spLocks noChangeArrowheads="1"/>
          </p:cNvSpPr>
          <p:nvPr/>
        </p:nvSpPr>
        <p:spPr bwMode="auto">
          <a:xfrm>
            <a:off x="838200" y="2354263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en-US" altLang="zh-TW" i="1"/>
              <a:t>S </a:t>
            </a:r>
            <a:r>
              <a:rPr kumimoji="0" lang="en-US" altLang="zh-TW"/>
              <a:t>and </a:t>
            </a:r>
            <a:r>
              <a:rPr kumimoji="0" lang="en-US" altLang="zh-TW" i="1"/>
              <a:t>T </a:t>
            </a:r>
            <a:r>
              <a:rPr kumimoji="0" lang="en-US" altLang="zh-TW"/>
              <a:t>provide measures of how sensitive the closed-loop system is to changes in the process. </a:t>
            </a:r>
          </a:p>
        </p:txBody>
      </p:sp>
      <p:sp>
        <p:nvSpPr>
          <p:cNvPr id="933900" name="Text Box 10"/>
          <p:cNvSpPr txBox="1">
            <a:spLocks noChangeArrowheads="1"/>
          </p:cNvSpPr>
          <p:nvPr/>
        </p:nvSpPr>
        <p:spPr bwMode="auto">
          <a:xfrm>
            <a:off x="838200" y="3810000"/>
            <a:ext cx="7848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Let |</a:t>
            </a:r>
            <a:r>
              <a:rPr kumimoji="0" lang="en-US" altLang="zh-TW" i="1"/>
              <a:t>S</a:t>
            </a:r>
            <a:r>
              <a:rPr kumimoji="0" lang="en-US" altLang="zh-TW"/>
              <a:t>(</a:t>
            </a:r>
            <a:r>
              <a:rPr kumimoji="0" lang="en-US" altLang="zh-TW" i="1"/>
              <a:t>j   </a:t>
            </a:r>
            <a:r>
              <a:rPr kumimoji="0" lang="en-US" altLang="zh-TW"/>
              <a:t>)</a:t>
            </a:r>
            <a:r>
              <a:rPr kumimoji="0" lang="en-US" altLang="zh-TW" i="1"/>
              <a:t>|</a:t>
            </a:r>
            <a:r>
              <a:rPr kumimoji="0" lang="en-US" altLang="zh-TW"/>
              <a:t> and |</a:t>
            </a:r>
            <a:r>
              <a:rPr kumimoji="0" lang="en-US" altLang="zh-TW" i="1"/>
              <a:t>T</a:t>
            </a:r>
            <a:r>
              <a:rPr kumimoji="0" lang="en-US" altLang="zh-TW"/>
              <a:t>(</a:t>
            </a:r>
            <a:r>
              <a:rPr kumimoji="0" lang="en-US" altLang="zh-TW" i="1"/>
              <a:t>j   </a:t>
            </a:r>
            <a:r>
              <a:rPr kumimoji="0" lang="en-US" altLang="zh-TW"/>
              <a:t>)|</a:t>
            </a:r>
            <a:r>
              <a:rPr kumimoji="0" lang="en-US" altLang="zh-TW" i="1"/>
              <a:t> </a:t>
            </a:r>
            <a:r>
              <a:rPr kumimoji="0" lang="en-US" altLang="zh-TW"/>
              <a:t>denote the amplitude ratios of </a:t>
            </a:r>
            <a:r>
              <a:rPr kumimoji="0" lang="en-US" altLang="zh-TW" i="1"/>
              <a:t>S </a:t>
            </a:r>
            <a:r>
              <a:rPr kumimoji="0" lang="en-US" altLang="zh-TW"/>
              <a:t>and </a:t>
            </a:r>
            <a:r>
              <a:rPr kumimoji="0" lang="en-US" altLang="zh-TW" i="1"/>
              <a:t>T</a:t>
            </a:r>
            <a:r>
              <a:rPr kumimoji="0" lang="en-US" altLang="zh-TW"/>
              <a:t>, respectively.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The maximum values of the amplitude ratios provide useful measures of robustness.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They also serve as control system design criteria. </a:t>
            </a:r>
          </a:p>
        </p:txBody>
      </p:sp>
      <p:graphicFrame>
        <p:nvGraphicFramePr>
          <p:cNvPr id="933895" name="Object 7"/>
          <p:cNvGraphicFramePr>
            <a:graphicFrameLocks noChangeAspect="1"/>
          </p:cNvGraphicFramePr>
          <p:nvPr/>
        </p:nvGraphicFramePr>
        <p:xfrm>
          <a:off x="2057400" y="3962400"/>
          <a:ext cx="228600" cy="215900"/>
        </p:xfrm>
        <a:graphic>
          <a:graphicData uri="http://schemas.openxmlformats.org/presentationml/2006/ole">
            <p:oleObj spid="_x0000_s933895" name="Equation" r:id="rId5" imgW="228600" imgH="215640" progId="Equation.DSMT4">
              <p:embed/>
            </p:oleObj>
          </a:graphicData>
        </a:graphic>
      </p:graphicFrame>
      <p:graphicFrame>
        <p:nvGraphicFramePr>
          <p:cNvPr id="933896" name="Object 8"/>
          <p:cNvGraphicFramePr>
            <a:graphicFrameLocks noChangeAspect="1"/>
          </p:cNvGraphicFramePr>
          <p:nvPr>
            <p:ph idx="4294967295"/>
          </p:nvPr>
        </p:nvGraphicFramePr>
        <p:xfrm>
          <a:off x="3505200" y="3975100"/>
          <a:ext cx="228600" cy="215900"/>
        </p:xfrm>
        <a:graphic>
          <a:graphicData uri="http://schemas.openxmlformats.org/presentationml/2006/ole">
            <p:oleObj spid="_x0000_s933896" name="Equation" r:id="rId6" imgW="228600" imgH="215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43" name="Rectangle 2"/>
          <p:cNvSpPr>
            <a:spLocks noChangeArrowheads="1"/>
          </p:cNvSpPr>
          <p:nvPr/>
        </p:nvSpPr>
        <p:spPr bwMode="auto">
          <a:xfrm>
            <a:off x="1530350" y="2925763"/>
            <a:ext cx="1520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0" lang="zh-TW" altLang="en-US"/>
          </a:p>
        </p:txBody>
      </p:sp>
      <p:graphicFrame>
        <p:nvGraphicFramePr>
          <p:cNvPr id="935942" name="Object 6"/>
          <p:cNvGraphicFramePr>
            <a:graphicFrameLocks noChangeAspect="1"/>
          </p:cNvGraphicFramePr>
          <p:nvPr/>
        </p:nvGraphicFramePr>
        <p:xfrm>
          <a:off x="1219200" y="1143000"/>
          <a:ext cx="7086600" cy="4538663"/>
        </p:xfrm>
        <a:graphic>
          <a:graphicData uri="http://schemas.openxmlformats.org/presentationml/2006/ole">
            <p:oleObj spid="_x0000_s935942" name="Equation" r:id="rId4" imgW="6146640" imgH="3936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0D183-CB0E-4BCE-911B-D6F5C86354CB}" type="slidenum">
              <a:rPr lang="zh-TW" altLang="en-US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466948" name="Picture 4" descr="Imag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144000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6946" name="Object 2"/>
          <p:cNvGraphicFramePr>
            <a:graphicFrameLocks noChangeAspect="1"/>
          </p:cNvGraphicFramePr>
          <p:nvPr/>
        </p:nvGraphicFramePr>
        <p:xfrm>
          <a:off x="5959475" y="865188"/>
          <a:ext cx="307975" cy="479425"/>
        </p:xfrm>
        <a:graphic>
          <a:graphicData uri="http://schemas.openxmlformats.org/presentationml/2006/ole">
            <p:oleObj spid="_x0000_s466946" name="Equation" r:id="rId4" imgW="11412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3" name="Text Box 14"/>
          <p:cNvSpPr txBox="1">
            <a:spLocks noChangeArrowheads="1"/>
          </p:cNvSpPr>
          <p:nvPr/>
        </p:nvSpPr>
        <p:spPr bwMode="auto">
          <a:xfrm>
            <a:off x="838200" y="4724400"/>
            <a:ext cx="81534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Figure 14.13 Typical </a:t>
            </a:r>
            <a:r>
              <a:rPr kumimoji="0" lang="en-US" altLang="zh-TW" i="1"/>
              <a:t>S </a:t>
            </a:r>
            <a:r>
              <a:rPr kumimoji="0" lang="en-US" altLang="zh-TW"/>
              <a:t>and </a:t>
            </a:r>
            <a:r>
              <a:rPr kumimoji="0" lang="en-US" altLang="zh-TW" i="1"/>
              <a:t>T</a:t>
            </a:r>
            <a:r>
              <a:rPr kumimoji="0" lang="en-US" altLang="zh-TW"/>
              <a:t> magnitude plots. (Modified from Maciejowski (1998)).</a:t>
            </a:r>
          </a:p>
          <a:p>
            <a:pPr>
              <a:spcBef>
                <a:spcPct val="50000"/>
              </a:spcBef>
            </a:pPr>
            <a:r>
              <a:rPr kumimoji="0" lang="en-US" altLang="zh-TW" b="1" i="1"/>
              <a:t>Guideline.</a:t>
            </a:r>
            <a:r>
              <a:rPr kumimoji="0" lang="en-US" altLang="zh-TW" i="1"/>
              <a:t> For a satisfactory control system, M</a:t>
            </a:r>
            <a:r>
              <a:rPr kumimoji="0" lang="en-US" altLang="zh-TW" i="1" baseline="-25000"/>
              <a:t>T</a:t>
            </a:r>
            <a:r>
              <a:rPr kumimoji="0" lang="en-US" altLang="zh-TW" i="1"/>
              <a:t> should be in the range 1.0 – 1.5 and M</a:t>
            </a:r>
            <a:r>
              <a:rPr kumimoji="0" lang="en-US" altLang="zh-TW" i="1" baseline="-25000"/>
              <a:t>S</a:t>
            </a:r>
            <a:r>
              <a:rPr kumimoji="0" lang="en-US" altLang="zh-TW" i="1"/>
              <a:t> should be in the range of 1.2 – 2.0.</a:t>
            </a:r>
            <a:endParaRPr kumimoji="0" lang="en-US" altLang="zh-TW" b="1" i="1"/>
          </a:p>
        </p:txBody>
      </p:sp>
      <p:pic>
        <p:nvPicPr>
          <p:cNvPr id="960514" name="Picture 15" descr="Fi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447800" y="228600"/>
            <a:ext cx="6781800" cy="4278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Times New Roman" pitchFamily="18" charset="0"/>
              </a:rPr>
              <a:t>Integral Action</a:t>
            </a:r>
          </a:p>
        </p:txBody>
      </p:sp>
      <p:graphicFrame>
        <p:nvGraphicFramePr>
          <p:cNvPr id="950276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3733800" y="2438400"/>
          <a:ext cx="2286000" cy="1595438"/>
        </p:xfrm>
        <a:graphic>
          <a:graphicData uri="http://schemas.openxmlformats.org/presentationml/2006/ole">
            <p:oleObj spid="_x0000_s950276" name="Equation" r:id="rId3" imgW="799920" imgH="5587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7" name="Rectangle 2"/>
          <p:cNvSpPr>
            <a:spLocks noChangeArrowheads="1"/>
          </p:cNvSpPr>
          <p:nvPr/>
        </p:nvSpPr>
        <p:spPr bwMode="auto">
          <a:xfrm>
            <a:off x="1530350" y="2925763"/>
            <a:ext cx="1520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0" lang="zh-TW" altLang="en-US"/>
          </a:p>
        </p:txBody>
      </p:sp>
      <p:sp>
        <p:nvSpPr>
          <p:cNvPr id="940038" name="Text Box 9"/>
          <p:cNvSpPr txBox="1">
            <a:spLocks noChangeArrowheads="1"/>
          </p:cNvSpPr>
          <p:nvPr/>
        </p:nvSpPr>
        <p:spPr bwMode="auto">
          <a:xfrm>
            <a:off x="533400" y="16002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It is easy to prove that </a:t>
            </a:r>
            <a:r>
              <a:rPr kumimoji="0" lang="en-US" altLang="zh-TW" i="1"/>
              <a:t>M</a:t>
            </a:r>
            <a:r>
              <a:rPr kumimoji="0" lang="en-US" altLang="zh-TW" i="1" baseline="-25000"/>
              <a:t>S</a:t>
            </a:r>
            <a:r>
              <a:rPr kumimoji="0" lang="en-US" altLang="zh-TW" i="1"/>
              <a:t> </a:t>
            </a:r>
            <a:r>
              <a:rPr kumimoji="0" lang="en-US" altLang="zh-TW"/>
              <a:t>and </a:t>
            </a:r>
            <a:r>
              <a:rPr kumimoji="0" lang="en-US" altLang="zh-TW" i="1"/>
              <a:t>M</a:t>
            </a:r>
            <a:r>
              <a:rPr kumimoji="0" lang="en-US" altLang="zh-TW" i="1" baseline="-25000"/>
              <a:t>T</a:t>
            </a:r>
            <a:r>
              <a:rPr kumimoji="0" lang="en-US" altLang="zh-TW"/>
              <a:t> are related to the gain and phase margins (Morari and Zafiriou, 1989):</a:t>
            </a:r>
          </a:p>
        </p:txBody>
      </p:sp>
      <p:graphicFrame>
        <p:nvGraphicFramePr>
          <p:cNvPr id="940036" name="Object 4"/>
          <p:cNvGraphicFramePr>
            <a:graphicFrameLocks noChangeAspect="1"/>
          </p:cNvGraphicFramePr>
          <p:nvPr/>
        </p:nvGraphicFramePr>
        <p:xfrm>
          <a:off x="2133600" y="2514600"/>
          <a:ext cx="5397500" cy="3771900"/>
        </p:xfrm>
        <a:graphic>
          <a:graphicData uri="http://schemas.openxmlformats.org/presentationml/2006/ole">
            <p:oleObj spid="_x0000_s940036" name="Equation" r:id="rId4" imgW="5397480" imgH="3771720" progId="Equation.DSMT4">
              <p:embed/>
            </p:oleObj>
          </a:graphicData>
        </a:graphic>
      </p:graphicFrame>
      <p:sp>
        <p:nvSpPr>
          <p:cNvPr id="940039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Times New Roman" pitchFamily="18" charset="0"/>
              </a:rPr>
              <a:t>Lower Bounds of GM and 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5" name="Text Box 2"/>
          <p:cNvSpPr txBox="1">
            <a:spLocks noChangeArrowheads="1"/>
          </p:cNvSpPr>
          <p:nvPr/>
        </p:nvSpPr>
        <p:spPr bwMode="auto">
          <a:xfrm>
            <a:off x="838200" y="169863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TW" sz="4400" b="1"/>
              <a:t>Bandwidth</a:t>
            </a:r>
            <a:endParaRPr kumimoji="0" lang="en-US" altLang="zh-TW" sz="4400" b="1" i="1"/>
          </a:p>
        </p:txBody>
      </p:sp>
      <p:sp>
        <p:nvSpPr>
          <p:cNvPr id="953346" name="Text Box 5"/>
          <p:cNvSpPr txBox="1">
            <a:spLocks noChangeArrowheads="1"/>
          </p:cNvSpPr>
          <p:nvPr/>
        </p:nvSpPr>
        <p:spPr bwMode="auto">
          <a:xfrm>
            <a:off x="838200" y="1143000"/>
            <a:ext cx="78486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In this section we introduce an important concept, the </a:t>
            </a:r>
            <a:r>
              <a:rPr kumimoji="0" lang="en-US" altLang="zh-TW" i="1"/>
              <a:t>bandwidth</a:t>
            </a:r>
            <a:r>
              <a:rPr kumimoji="0" lang="en-US" altLang="zh-TW"/>
              <a:t>. A typical amplitude ratio plot for </a:t>
            </a:r>
            <a:r>
              <a:rPr kumimoji="0" lang="en-US" altLang="zh-TW" i="1"/>
              <a:t>T </a:t>
            </a:r>
            <a:r>
              <a:rPr kumimoji="0" lang="en-US" altLang="zh-TW"/>
              <a:t>and the corresponding set-point response are shown in Fig. 14.14.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The definition, the bandwidth</a:t>
            </a:r>
            <a:r>
              <a:rPr kumimoji="0" lang="en-US" altLang="zh-TW" i="1"/>
              <a:t> </a:t>
            </a:r>
            <a:r>
              <a:rPr kumimoji="0" lang="el-GR" altLang="zh-TW">
                <a:cs typeface="Times New Roman" pitchFamily="18" charset="0"/>
              </a:rPr>
              <a:t>ω</a:t>
            </a:r>
            <a:r>
              <a:rPr kumimoji="0" lang="en-US" altLang="zh-TW" i="1" baseline="-25000"/>
              <a:t>BW</a:t>
            </a:r>
            <a:r>
              <a:rPr kumimoji="0" lang="en-US" altLang="zh-TW"/>
              <a:t> is defined as the frequency at which </a:t>
            </a:r>
            <a:r>
              <a:rPr kumimoji="0" lang="en-US" altLang="zh-TW" i="1"/>
              <a:t>|T</a:t>
            </a:r>
            <a:r>
              <a:rPr kumimoji="0" lang="en-US" altLang="zh-TW"/>
              <a:t>(</a:t>
            </a:r>
            <a:r>
              <a:rPr kumimoji="0" lang="en-US" altLang="zh-TW" i="1"/>
              <a:t>j</a:t>
            </a:r>
            <a:r>
              <a:rPr kumimoji="0" lang="el-GR" altLang="zh-TW">
                <a:cs typeface="Times New Roman" pitchFamily="18" charset="0"/>
              </a:rPr>
              <a:t>ω</a:t>
            </a:r>
            <a:r>
              <a:rPr kumimoji="0" lang="en-US" altLang="zh-TW"/>
              <a:t>)</a:t>
            </a:r>
            <a:r>
              <a:rPr kumimoji="0" lang="en-US" altLang="zh-TW" i="1"/>
              <a:t>| </a:t>
            </a:r>
            <a:r>
              <a:rPr kumimoji="0" lang="en-US" altLang="zh-TW"/>
              <a:t>= 0.707.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The bandwidth indicates the frequency range for which satisfactory set-point tracking occurs. In particular, </a:t>
            </a:r>
            <a:r>
              <a:rPr kumimoji="0" lang="el-GR" altLang="zh-TW"/>
              <a:t>ω</a:t>
            </a:r>
            <a:r>
              <a:rPr kumimoji="0" lang="en-US" altLang="zh-TW" i="1" baseline="-25000"/>
              <a:t>BW</a:t>
            </a:r>
            <a:r>
              <a:rPr kumimoji="0" lang="en-US" altLang="zh-TW"/>
              <a:t> is the maximum frequency for a sinusoidal set point to be attenuated by no more than a factor of 0.707.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The bandwidth is also related to speed of response.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In general, the bandwidth is (approximately) inversely proportional to the closed-loop settling time.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3" name="Text Box 4"/>
          <p:cNvSpPr txBox="1">
            <a:spLocks noChangeArrowheads="1"/>
          </p:cNvSpPr>
          <p:nvPr/>
        </p:nvSpPr>
        <p:spPr bwMode="auto">
          <a:xfrm>
            <a:off x="838200" y="58674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Figure 14.14 Typical closed-loop amplitude ratio </a:t>
            </a:r>
            <a:r>
              <a:rPr kumimoji="0" lang="en-US" altLang="zh-TW" i="1"/>
              <a:t>|T</a:t>
            </a:r>
            <a:r>
              <a:rPr kumimoji="0" lang="en-US" altLang="zh-TW"/>
              <a:t>(</a:t>
            </a:r>
            <a:r>
              <a:rPr kumimoji="0" lang="en-US" altLang="zh-TW" i="1"/>
              <a:t>j</a:t>
            </a:r>
            <a:r>
              <a:rPr kumimoji="0" lang="el-GR" altLang="zh-TW"/>
              <a:t>ω</a:t>
            </a:r>
            <a:r>
              <a:rPr kumimoji="0" lang="en-US" altLang="zh-TW"/>
              <a:t>)</a:t>
            </a:r>
            <a:r>
              <a:rPr kumimoji="0" lang="en-US" altLang="zh-TW" i="1"/>
              <a:t>| </a:t>
            </a:r>
            <a:r>
              <a:rPr kumimoji="0" lang="en-US" altLang="zh-TW"/>
              <a:t>and set-point response.</a:t>
            </a:r>
          </a:p>
        </p:txBody>
      </p:sp>
      <p:pic>
        <p:nvPicPr>
          <p:cNvPr id="955394" name="Picture 5" descr="Fi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1308100"/>
            <a:ext cx="7772400" cy="3775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1" name="Text Box 2"/>
          <p:cNvSpPr txBox="1">
            <a:spLocks noChangeArrowheads="1"/>
          </p:cNvSpPr>
          <p:nvPr/>
        </p:nvSpPr>
        <p:spPr bwMode="auto">
          <a:xfrm>
            <a:off x="838200" y="76200"/>
            <a:ext cx="8001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b="1"/>
              <a:t>Closed-loop Performance Criteria</a:t>
            </a:r>
          </a:p>
          <a:p>
            <a:pPr>
              <a:spcBef>
                <a:spcPct val="50000"/>
              </a:spcBef>
            </a:pPr>
            <a:r>
              <a:rPr kumimoji="0" lang="en-US" altLang="zh-TW"/>
              <a:t>Ideally, a feedback controller should satisfy the following criteria.</a:t>
            </a:r>
          </a:p>
        </p:txBody>
      </p:sp>
      <p:sp>
        <p:nvSpPr>
          <p:cNvPr id="957442" name="Text Box 6"/>
          <p:cNvSpPr txBox="1">
            <a:spLocks noChangeArrowheads="1"/>
          </p:cNvSpPr>
          <p:nvPr/>
        </p:nvSpPr>
        <p:spPr bwMode="auto">
          <a:xfrm>
            <a:off x="838200" y="1447800"/>
            <a:ext cx="80772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kumimoji="0" lang="en-US" altLang="zh-TW"/>
              <a:t>In order to eliminate offset,  </a:t>
            </a:r>
            <a:r>
              <a:rPr kumimoji="0" lang="en-US" altLang="zh-TW" i="1"/>
              <a:t>|T</a:t>
            </a:r>
            <a:r>
              <a:rPr kumimoji="0" lang="en-US" altLang="zh-TW"/>
              <a:t>(</a:t>
            </a:r>
            <a:r>
              <a:rPr kumimoji="0" lang="en-US" altLang="zh-TW" i="1"/>
              <a:t>j</a:t>
            </a:r>
            <a:r>
              <a:rPr kumimoji="0" lang="el-GR" altLang="zh-TW"/>
              <a:t>ω</a:t>
            </a:r>
            <a:r>
              <a:rPr kumimoji="0" lang="en-US" altLang="zh-TW"/>
              <a:t>)</a:t>
            </a:r>
            <a:r>
              <a:rPr kumimoji="0" lang="en-US" altLang="zh-TW" i="1"/>
              <a:t>|</a:t>
            </a:r>
            <a:r>
              <a:rPr kumimoji="0" lang="en-US" altLang="zh-TW">
                <a:sym typeface="Euclid Symbol" pitchFamily="18" charset="2"/>
              </a:rPr>
              <a:t></a:t>
            </a:r>
            <a:r>
              <a:rPr kumimoji="0" lang="en-US" altLang="zh-TW"/>
              <a:t> 1 as ω </a:t>
            </a:r>
            <a:r>
              <a:rPr kumimoji="0" lang="en-US" altLang="zh-TW">
                <a:sym typeface="Euclid Symbol" pitchFamily="18" charset="2"/>
              </a:rPr>
              <a:t></a:t>
            </a:r>
            <a:r>
              <a:rPr kumimoji="0" lang="en-US" altLang="zh-TW"/>
              <a:t> 0.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kumimoji="0" lang="en-US" altLang="zh-TW" i="1"/>
              <a:t>|T</a:t>
            </a:r>
            <a:r>
              <a:rPr kumimoji="0" lang="en-US" altLang="zh-TW"/>
              <a:t>(</a:t>
            </a:r>
            <a:r>
              <a:rPr kumimoji="0" lang="en-US" altLang="zh-TW" i="1"/>
              <a:t>j</a:t>
            </a:r>
            <a:r>
              <a:rPr kumimoji="0" lang="el-GR" altLang="zh-TW"/>
              <a:t>ω</a:t>
            </a:r>
            <a:r>
              <a:rPr kumimoji="0" lang="en-US" altLang="zh-TW"/>
              <a:t>)</a:t>
            </a:r>
            <a:r>
              <a:rPr kumimoji="0" lang="en-US" altLang="zh-TW" i="1"/>
              <a:t>| </a:t>
            </a:r>
            <a:r>
              <a:rPr kumimoji="0" lang="en-US" altLang="zh-TW"/>
              <a:t>should be maintained at unity up to as high as frequency as possible. This condition ensures a rapid approach to the new steady state during a set-point change.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kumimoji="0" lang="en-US" altLang="zh-TW"/>
              <a:t>As indicated in the Guideline, </a:t>
            </a:r>
            <a:r>
              <a:rPr kumimoji="0" lang="en-US" altLang="zh-TW" i="1"/>
              <a:t>M</a:t>
            </a:r>
            <a:r>
              <a:rPr kumimoji="0" lang="en-US" altLang="zh-TW" i="1" baseline="-25000"/>
              <a:t>T</a:t>
            </a:r>
            <a:r>
              <a:rPr kumimoji="0" lang="en-US" altLang="zh-TW"/>
              <a:t> should be selected so that 1.0 &lt; </a:t>
            </a:r>
            <a:r>
              <a:rPr kumimoji="0" lang="en-US" altLang="zh-TW" i="1"/>
              <a:t>M</a:t>
            </a:r>
            <a:r>
              <a:rPr kumimoji="0" lang="en-US" altLang="zh-TW" i="1" baseline="-25000"/>
              <a:t>T</a:t>
            </a:r>
            <a:r>
              <a:rPr kumimoji="0" lang="en-US" altLang="zh-TW"/>
              <a:t> &lt; 1.5.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kumimoji="0" lang="en-US" altLang="zh-TW"/>
              <a:t>The bandwidth </a:t>
            </a:r>
            <a:r>
              <a:rPr kumimoji="0" lang="el-GR" altLang="zh-TW"/>
              <a:t>ω</a:t>
            </a:r>
            <a:r>
              <a:rPr kumimoji="0" lang="en-US" altLang="zh-TW" i="1" baseline="-25000"/>
              <a:t>BW</a:t>
            </a:r>
            <a:r>
              <a:rPr kumimoji="0" lang="en-US" altLang="zh-TW" i="1"/>
              <a:t> </a:t>
            </a:r>
            <a:r>
              <a:rPr kumimoji="0" lang="en-US" altLang="zh-TW"/>
              <a:t>and the frequency </a:t>
            </a:r>
            <a:r>
              <a:rPr kumimoji="0" lang="el-GR" altLang="zh-TW"/>
              <a:t>ω</a:t>
            </a:r>
            <a:r>
              <a:rPr kumimoji="0" lang="en-US" altLang="zh-TW" i="1" baseline="-25000"/>
              <a:t>T</a:t>
            </a:r>
            <a:r>
              <a:rPr kumimoji="0" lang="en-US" altLang="zh-TW"/>
              <a:t> at which </a:t>
            </a:r>
            <a:r>
              <a:rPr kumimoji="0" lang="en-US" altLang="zh-TW" i="1"/>
              <a:t>M</a:t>
            </a:r>
            <a:r>
              <a:rPr kumimoji="0" lang="en-US" altLang="zh-TW" i="1" baseline="-25000"/>
              <a:t>T</a:t>
            </a:r>
            <a:r>
              <a:rPr kumimoji="0" lang="en-US" altLang="zh-TW"/>
              <a:t> occurs, should be as large as possible. Large values result in the fast closed-loop responses.</a:t>
            </a:r>
          </a:p>
        </p:txBody>
      </p:sp>
      <p:sp>
        <p:nvSpPr>
          <p:cNvPr id="957443" name="Text Box 7"/>
          <p:cNvSpPr txBox="1">
            <a:spLocks noChangeArrowheads="1"/>
          </p:cNvSpPr>
          <p:nvPr/>
        </p:nvSpPr>
        <p:spPr bwMode="auto">
          <a:xfrm>
            <a:off x="838200" y="5487988"/>
            <a:ext cx="83058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b="1"/>
              <a:t>Nichols Chart</a:t>
            </a:r>
          </a:p>
          <a:p>
            <a:pPr>
              <a:spcBef>
                <a:spcPct val="50000"/>
              </a:spcBef>
            </a:pPr>
            <a:r>
              <a:rPr kumimoji="0" lang="en-US" altLang="zh-TW"/>
              <a:t>The closed-loop frequency response can be calculated analytically from the open-loop frequency response.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30" name="Text Box 4"/>
          <p:cNvSpPr txBox="1">
            <a:spLocks noChangeArrowheads="1"/>
          </p:cNvSpPr>
          <p:nvPr/>
        </p:nvSpPr>
        <p:spPr bwMode="auto">
          <a:xfrm>
            <a:off x="838200" y="5638800"/>
            <a:ext cx="830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Figure 14.15 A Nichols chart. [The closed-loop amplitude ratio </a:t>
            </a:r>
            <a:r>
              <a:rPr kumimoji="0" lang="en-US" altLang="zh-TW" i="1"/>
              <a:t>AR</a:t>
            </a:r>
            <a:r>
              <a:rPr kumimoji="0" lang="en-US" altLang="zh-TW" i="1" baseline="-25000"/>
              <a:t>CL</a:t>
            </a:r>
            <a:r>
              <a:rPr kumimoji="0" lang="en-US" altLang="zh-TW"/>
              <a:t> (           ) and phase angle                   are shown in families of curves.]</a:t>
            </a:r>
          </a:p>
        </p:txBody>
      </p:sp>
      <p:sp>
        <p:nvSpPr>
          <p:cNvPr id="948231" name="Line 5"/>
          <p:cNvSpPr>
            <a:spLocks noChangeShapeType="1"/>
          </p:cNvSpPr>
          <p:nvPr/>
        </p:nvSpPr>
        <p:spPr bwMode="auto">
          <a:xfrm>
            <a:off x="1752600" y="6248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948232" name="Picture 9" descr="Fi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990600" y="138113"/>
            <a:ext cx="7543800" cy="5172075"/>
          </a:xfrm>
        </p:spPr>
      </p:pic>
      <p:graphicFrame>
        <p:nvGraphicFramePr>
          <p:cNvPr id="948229" name="Object 5"/>
          <p:cNvGraphicFramePr>
            <a:graphicFrameLocks noChangeAspect="1"/>
          </p:cNvGraphicFramePr>
          <p:nvPr/>
        </p:nvGraphicFramePr>
        <p:xfrm>
          <a:off x="4724400" y="6019800"/>
          <a:ext cx="1346200" cy="431800"/>
        </p:xfrm>
        <a:graphic>
          <a:graphicData uri="http://schemas.openxmlformats.org/presentationml/2006/ole">
            <p:oleObj spid="_x0000_s948229" name="Equation" r:id="rId5" imgW="134604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61" name="Picture 2" descr="Fig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1371600"/>
            <a:ext cx="7696200" cy="3554413"/>
          </a:xfrm>
        </p:spPr>
      </p:pic>
      <p:sp>
        <p:nvSpPr>
          <p:cNvPr id="962562" name="Text Box 3"/>
          <p:cNvSpPr txBox="1">
            <a:spLocks noChangeArrowheads="1"/>
          </p:cNvSpPr>
          <p:nvPr/>
        </p:nvSpPr>
        <p:spPr bwMode="auto">
          <a:xfrm>
            <a:off x="1066800" y="548640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Figure 14.1 Block diagram with a disturbance </a:t>
            </a:r>
            <a:r>
              <a:rPr kumimoji="0" lang="en-US" altLang="zh-TW" i="1"/>
              <a:t>D</a:t>
            </a:r>
            <a:r>
              <a:rPr kumimoji="0" lang="en-US" altLang="zh-TW"/>
              <a:t> and measurement noise </a:t>
            </a:r>
            <a:r>
              <a:rPr kumimoji="0" lang="en-US" altLang="zh-TW" i="1"/>
              <a:t>N</a:t>
            </a:r>
            <a:r>
              <a:rPr kumimoji="0" lang="en-US" altLang="zh-TW"/>
              <a:t>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74" name="Text Box 8"/>
          <p:cNvSpPr txBox="1">
            <a:spLocks noChangeArrowheads="1"/>
          </p:cNvSpPr>
          <p:nvPr/>
        </p:nvSpPr>
        <p:spPr bwMode="auto">
          <a:xfrm>
            <a:off x="838200" y="152400"/>
            <a:ext cx="83058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The block diagram of a general feedback control system is shown in Fig. 14.1.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It contains three external input signals: set point </a:t>
            </a:r>
            <a:r>
              <a:rPr kumimoji="0" lang="en-US" altLang="zh-TW" i="1"/>
              <a:t>Y</a:t>
            </a:r>
            <a:r>
              <a:rPr kumimoji="0" lang="en-US" altLang="zh-TW" i="1" baseline="-25000"/>
              <a:t>sp</a:t>
            </a:r>
            <a:r>
              <a:rPr kumimoji="0" lang="en-US" altLang="zh-TW"/>
              <a:t>, disturbance </a:t>
            </a:r>
            <a:r>
              <a:rPr kumimoji="0" lang="en-US" altLang="zh-TW" i="1"/>
              <a:t>D</a:t>
            </a:r>
            <a:r>
              <a:rPr kumimoji="0" lang="en-US" altLang="zh-TW"/>
              <a:t>, and additive measurement noise, </a:t>
            </a:r>
            <a:r>
              <a:rPr kumimoji="0" lang="en-US" altLang="zh-TW" i="1"/>
              <a:t>N</a:t>
            </a:r>
            <a:r>
              <a:rPr kumimoji="0" lang="en-US" altLang="zh-TW"/>
              <a:t>.</a:t>
            </a:r>
          </a:p>
        </p:txBody>
      </p:sp>
      <p:graphicFrame>
        <p:nvGraphicFramePr>
          <p:cNvPr id="220169" name="Object 9"/>
          <p:cNvGraphicFramePr>
            <a:graphicFrameLocks noChangeAspect="1"/>
          </p:cNvGraphicFramePr>
          <p:nvPr/>
        </p:nvGraphicFramePr>
        <p:xfrm>
          <a:off x="1295400" y="2133600"/>
          <a:ext cx="7670800" cy="863600"/>
        </p:xfrm>
        <a:graphic>
          <a:graphicData uri="http://schemas.openxmlformats.org/presentationml/2006/ole">
            <p:oleObj spid="_x0000_s220169" name="Equation" r:id="rId4" imgW="7670520" imgH="863280" progId="Equation.DSMT4">
              <p:embed/>
            </p:oleObj>
          </a:graphicData>
        </a:graphic>
      </p:graphicFrame>
      <p:graphicFrame>
        <p:nvGraphicFramePr>
          <p:cNvPr id="220170" name="Object 10"/>
          <p:cNvGraphicFramePr>
            <a:graphicFrameLocks noChangeAspect="1"/>
          </p:cNvGraphicFramePr>
          <p:nvPr/>
        </p:nvGraphicFramePr>
        <p:xfrm>
          <a:off x="1295400" y="3606800"/>
          <a:ext cx="7670800" cy="812800"/>
        </p:xfrm>
        <a:graphic>
          <a:graphicData uri="http://schemas.openxmlformats.org/presentationml/2006/ole">
            <p:oleObj spid="_x0000_s220170" name="Equation" r:id="rId5" imgW="7670520" imgH="812520" progId="Equation.DSMT4">
              <p:embed/>
            </p:oleObj>
          </a:graphicData>
        </a:graphic>
      </p:graphicFrame>
      <p:graphicFrame>
        <p:nvGraphicFramePr>
          <p:cNvPr id="220171" name="Object 11"/>
          <p:cNvGraphicFramePr>
            <a:graphicFrameLocks noChangeAspect="1"/>
          </p:cNvGraphicFramePr>
          <p:nvPr/>
        </p:nvGraphicFramePr>
        <p:xfrm>
          <a:off x="863600" y="4978400"/>
          <a:ext cx="8128000" cy="812800"/>
        </p:xfrm>
        <a:graphic>
          <a:graphicData uri="http://schemas.openxmlformats.org/presentationml/2006/ole">
            <p:oleObj spid="_x0000_s220171" name="Equation" r:id="rId6" imgW="8127720" imgH="812520" progId="Equation.DSMT4">
              <p:embed/>
            </p:oleObj>
          </a:graphicData>
        </a:graphic>
      </p:graphicFrame>
      <p:sp>
        <p:nvSpPr>
          <p:cNvPr id="220175" name="Text Box 12"/>
          <p:cNvSpPr txBox="1">
            <a:spLocks noChangeArrowheads="1"/>
          </p:cNvSpPr>
          <p:nvPr/>
        </p:nvSpPr>
        <p:spPr bwMode="auto">
          <a:xfrm>
            <a:off x="838200" y="60198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where  </a:t>
            </a:r>
            <a:r>
              <a:rPr kumimoji="0" lang="en-US" altLang="zh-TW" i="1"/>
              <a:t>G    G</a:t>
            </a:r>
            <a:r>
              <a:rPr kumimoji="0" lang="en-US" altLang="zh-TW" i="1" baseline="-25000"/>
              <a:t>v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p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m</a:t>
            </a:r>
            <a:r>
              <a:rPr kumimoji="0" lang="en-US" altLang="zh-TW" i="1"/>
              <a:t>.</a:t>
            </a:r>
            <a:r>
              <a:rPr kumimoji="0" lang="en-US" altLang="zh-TW"/>
              <a:t> </a:t>
            </a:r>
          </a:p>
        </p:txBody>
      </p:sp>
      <p:graphicFrame>
        <p:nvGraphicFramePr>
          <p:cNvPr id="220173" name="Object 13"/>
          <p:cNvGraphicFramePr>
            <a:graphicFrameLocks noChangeAspect="1"/>
          </p:cNvGraphicFramePr>
          <p:nvPr>
            <p:ph/>
          </p:nvPr>
        </p:nvGraphicFramePr>
        <p:xfrm>
          <a:off x="2057400" y="6159500"/>
          <a:ext cx="215900" cy="317500"/>
        </p:xfrm>
        <a:graphic>
          <a:graphicData uri="http://schemas.openxmlformats.org/presentationml/2006/ole">
            <p:oleObj spid="_x0000_s220173" name="Equation" r:id="rId7" imgW="215640" imgH="317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2" name="Text Box 8"/>
          <p:cNvSpPr txBox="1">
            <a:spLocks noChangeArrowheads="1"/>
          </p:cNvSpPr>
          <p:nvPr/>
        </p:nvSpPr>
        <p:spPr bwMode="auto">
          <a:xfrm>
            <a:off x="838200" y="76200"/>
            <a:ext cx="8001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800" b="1" i="1">
                <a:solidFill>
                  <a:srgbClr val="A50021"/>
                </a:solidFill>
              </a:rPr>
              <a:t>Example 14.1</a:t>
            </a:r>
          </a:p>
          <a:p>
            <a:pPr>
              <a:spcBef>
                <a:spcPct val="50000"/>
              </a:spcBef>
            </a:pPr>
            <a:r>
              <a:rPr kumimoji="0" lang="en-US" altLang="zh-TW"/>
              <a:t>Consider the feedback system in Fig. 14.1 and the following transfer functions:</a:t>
            </a:r>
          </a:p>
        </p:txBody>
      </p:sp>
      <p:graphicFrame>
        <p:nvGraphicFramePr>
          <p:cNvPr id="225289" name="Object 9"/>
          <p:cNvGraphicFramePr>
            <a:graphicFrameLocks noChangeAspect="1"/>
          </p:cNvGraphicFramePr>
          <p:nvPr/>
        </p:nvGraphicFramePr>
        <p:xfrm>
          <a:off x="2819400" y="1676400"/>
          <a:ext cx="4152900" cy="736600"/>
        </p:xfrm>
        <a:graphic>
          <a:graphicData uri="http://schemas.openxmlformats.org/presentationml/2006/ole">
            <p:oleObj spid="_x0000_s225289" name="Equation" r:id="rId4" imgW="4152600" imgH="736560" progId="Equation.DSMT4">
              <p:embed/>
            </p:oleObj>
          </a:graphicData>
        </a:graphic>
      </p:graphicFrame>
      <p:sp>
        <p:nvSpPr>
          <p:cNvPr id="225293" name="Text Box 10"/>
          <p:cNvSpPr txBox="1">
            <a:spLocks noChangeArrowheads="1"/>
          </p:cNvSpPr>
          <p:nvPr/>
        </p:nvSpPr>
        <p:spPr bwMode="auto">
          <a:xfrm>
            <a:off x="838200" y="25146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Suppose that controller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is designed to cancel the unstable pole in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p</a:t>
            </a:r>
            <a:r>
              <a:rPr kumimoji="0" lang="en-US" altLang="zh-TW"/>
              <a:t>:</a:t>
            </a:r>
          </a:p>
        </p:txBody>
      </p:sp>
      <p:graphicFrame>
        <p:nvGraphicFramePr>
          <p:cNvPr id="225291" name="Object 11"/>
          <p:cNvGraphicFramePr>
            <a:graphicFrameLocks noChangeAspect="1"/>
          </p:cNvGraphicFramePr>
          <p:nvPr/>
        </p:nvGraphicFramePr>
        <p:xfrm>
          <a:off x="3429000" y="3429000"/>
          <a:ext cx="2184400" cy="736600"/>
        </p:xfrm>
        <a:graphic>
          <a:graphicData uri="http://schemas.openxmlformats.org/presentationml/2006/ole">
            <p:oleObj spid="_x0000_s225291" name="Equation" r:id="rId5" imgW="2184120" imgH="736560" progId="Equation.DSMT4">
              <p:embed/>
            </p:oleObj>
          </a:graphicData>
        </a:graphic>
      </p:graphicFrame>
      <p:sp>
        <p:nvSpPr>
          <p:cNvPr id="225294" name="Text Box 12"/>
          <p:cNvSpPr txBox="1">
            <a:spLocks noChangeArrowheads="1"/>
          </p:cNvSpPr>
          <p:nvPr/>
        </p:nvSpPr>
        <p:spPr bwMode="auto">
          <a:xfrm>
            <a:off x="838200" y="4359275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Evaluate closed-loop stability and characterize the output response for a sustained disturbance.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69" name="Rectangle 2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974725" y="209550"/>
            <a:ext cx="76358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TW" sz="4400" dirty="0">
                <a:solidFill>
                  <a:schemeClr val="accent2"/>
                </a:solidFill>
                <a:latin typeface="+mj-lt"/>
              </a:rPr>
              <a:t>Dynamic Behavior of Closed-Loop Control Systems</a:t>
            </a:r>
          </a:p>
        </p:txBody>
      </p:sp>
      <p:sp>
        <p:nvSpPr>
          <p:cNvPr id="467971" name="Text Box 5"/>
          <p:cNvSpPr txBox="1">
            <a:spLocks noChangeArrowheads="1"/>
          </p:cNvSpPr>
          <p:nvPr/>
        </p:nvSpPr>
        <p:spPr bwMode="auto">
          <a:xfrm rot="-5400000">
            <a:off x="-1000125" y="2830513"/>
            <a:ext cx="2586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3200">
                <a:solidFill>
                  <a:schemeClr val="bg1"/>
                </a:solidFill>
              </a:rPr>
              <a:t>Chapter 11</a:t>
            </a:r>
          </a:p>
        </p:txBody>
      </p:sp>
      <p:sp>
        <p:nvSpPr>
          <p:cNvPr id="467972" name="Text Box 8"/>
          <p:cNvSpPr txBox="1">
            <a:spLocks noChangeArrowheads="1"/>
          </p:cNvSpPr>
          <p:nvPr/>
        </p:nvSpPr>
        <p:spPr bwMode="auto">
          <a:xfrm>
            <a:off x="3657600" y="23622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200" u="sng"/>
              <a:t>4-20 mA</a:t>
            </a:r>
          </a:p>
        </p:txBody>
      </p:sp>
      <p:pic>
        <p:nvPicPr>
          <p:cNvPr id="467973" name="Picture 10" descr="Untitled-1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0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7" name="Text Box 2"/>
          <p:cNvSpPr txBox="1">
            <a:spLocks noChangeArrowheads="1"/>
          </p:cNvSpPr>
          <p:nvPr/>
        </p:nvSpPr>
        <p:spPr bwMode="auto">
          <a:xfrm>
            <a:off x="838200" y="76200"/>
            <a:ext cx="8001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b="1"/>
              <a:t>Solution</a:t>
            </a:r>
          </a:p>
          <a:p>
            <a:pPr>
              <a:spcBef>
                <a:spcPct val="50000"/>
              </a:spcBef>
            </a:pPr>
            <a:r>
              <a:rPr kumimoji="0" lang="en-US" altLang="zh-TW"/>
              <a:t>The characteristic equation, 1 +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c</a:t>
            </a:r>
            <a:r>
              <a:rPr kumimoji="0" lang="en-US" altLang="zh-TW" i="1"/>
              <a:t>G</a:t>
            </a:r>
            <a:r>
              <a:rPr kumimoji="0" lang="en-US" altLang="zh-TW"/>
              <a:t> = 0, becomes:</a:t>
            </a:r>
          </a:p>
        </p:txBody>
      </p:sp>
      <p:sp>
        <p:nvSpPr>
          <p:cNvPr id="227338" name="Text Box 4"/>
          <p:cNvSpPr txBox="1">
            <a:spLocks noChangeArrowheads="1"/>
          </p:cNvSpPr>
          <p:nvPr/>
        </p:nvSpPr>
        <p:spPr bwMode="auto">
          <a:xfrm>
            <a:off x="838200" y="2133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or</a:t>
            </a:r>
          </a:p>
        </p:txBody>
      </p:sp>
      <p:graphicFrame>
        <p:nvGraphicFramePr>
          <p:cNvPr id="227333" name="Object 5"/>
          <p:cNvGraphicFramePr>
            <a:graphicFrameLocks noChangeAspect="1"/>
          </p:cNvGraphicFramePr>
          <p:nvPr/>
        </p:nvGraphicFramePr>
        <p:xfrm>
          <a:off x="3886200" y="2667000"/>
          <a:ext cx="1270000" cy="279400"/>
        </p:xfrm>
        <a:graphic>
          <a:graphicData uri="http://schemas.openxmlformats.org/presentationml/2006/ole">
            <p:oleObj spid="_x0000_s227333" name="Equation" r:id="rId4" imgW="1269720" imgH="279360" progId="Equation.DSMT4">
              <p:embed/>
            </p:oleObj>
          </a:graphicData>
        </a:graphic>
      </p:graphicFrame>
      <p:sp>
        <p:nvSpPr>
          <p:cNvPr id="227339" name="Text Box 6"/>
          <p:cNvSpPr txBox="1">
            <a:spLocks noChangeArrowheads="1"/>
          </p:cNvSpPr>
          <p:nvPr/>
        </p:nvSpPr>
        <p:spPr bwMode="auto">
          <a:xfrm>
            <a:off x="838200" y="3124200"/>
            <a:ext cx="7848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In view of the single root at </a:t>
            </a:r>
            <a:r>
              <a:rPr kumimoji="0" lang="en-US" altLang="zh-TW" i="1"/>
              <a:t>s</a:t>
            </a:r>
            <a:r>
              <a:rPr kumimoji="0" lang="en-US" altLang="zh-TW"/>
              <a:t> = -2.5, it appears that the closed-loop system is stable. However, if we consider Eq. 14-1 for    </a:t>
            </a:r>
            <a:r>
              <a:rPr kumimoji="0" lang="en-US" altLang="zh-TW" i="1"/>
              <a:t>N</a:t>
            </a:r>
            <a:r>
              <a:rPr kumimoji="0" lang="en-US" altLang="zh-TW"/>
              <a:t> = </a:t>
            </a:r>
            <a:r>
              <a:rPr kumimoji="0" lang="en-US" altLang="zh-TW" i="1"/>
              <a:t>Y</a:t>
            </a:r>
            <a:r>
              <a:rPr kumimoji="0" lang="en-US" altLang="zh-TW" i="1" baseline="-25000"/>
              <a:t>sp</a:t>
            </a:r>
            <a:r>
              <a:rPr kumimoji="0" lang="en-US" altLang="zh-TW"/>
              <a:t> = 0,</a:t>
            </a:r>
          </a:p>
        </p:txBody>
      </p:sp>
      <p:graphicFrame>
        <p:nvGraphicFramePr>
          <p:cNvPr id="227335" name="Object 7"/>
          <p:cNvGraphicFramePr>
            <a:graphicFrameLocks noChangeAspect="1"/>
          </p:cNvGraphicFramePr>
          <p:nvPr/>
        </p:nvGraphicFramePr>
        <p:xfrm>
          <a:off x="2971800" y="1295400"/>
          <a:ext cx="3200400" cy="736600"/>
        </p:xfrm>
        <a:graphic>
          <a:graphicData uri="http://schemas.openxmlformats.org/presentationml/2006/ole">
            <p:oleObj spid="_x0000_s227335" name="Equation" r:id="rId5" imgW="3200400" imgH="736560" progId="Equation.DSMT4">
              <p:embed/>
            </p:oleObj>
          </a:graphicData>
        </a:graphic>
      </p:graphicFrame>
      <p:graphicFrame>
        <p:nvGraphicFramePr>
          <p:cNvPr id="227336" name="Object 8"/>
          <p:cNvGraphicFramePr>
            <a:graphicFrameLocks noChangeAspect="1"/>
          </p:cNvGraphicFramePr>
          <p:nvPr/>
        </p:nvGraphicFramePr>
        <p:xfrm>
          <a:off x="2438400" y="4546600"/>
          <a:ext cx="4673600" cy="863600"/>
        </p:xfrm>
        <a:graphic>
          <a:graphicData uri="http://schemas.openxmlformats.org/presentationml/2006/ole">
            <p:oleObj spid="_x0000_s227336" name="Equation" r:id="rId6" imgW="4673520" imgH="863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3" name="Text Box 2"/>
          <p:cNvSpPr txBox="1">
            <a:spLocks noChangeArrowheads="1"/>
          </p:cNvSpPr>
          <p:nvPr/>
        </p:nvSpPr>
        <p:spPr bwMode="auto">
          <a:xfrm>
            <a:off x="838200" y="76200"/>
            <a:ext cx="8001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This transfer function has an unstable pole at s = +0.5. Thus, the output response to a disturbance is unstable.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Furthermore, other transfer functions in (14-1) to (14-3) also have unstable poles.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This apparent contradiction occurs because the characteristic equation does not include all of the information, namely, the unstable pole-zero cancellation.</a:t>
            </a:r>
          </a:p>
        </p:txBody>
      </p:sp>
      <p:sp>
        <p:nvSpPr>
          <p:cNvPr id="970754" name="Text Box 9"/>
          <p:cNvSpPr txBox="1">
            <a:spLocks noChangeArrowheads="1"/>
          </p:cNvSpPr>
          <p:nvPr/>
        </p:nvSpPr>
        <p:spPr bwMode="auto">
          <a:xfrm>
            <a:off x="838200" y="3581400"/>
            <a:ext cx="83058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800" b="1" i="1">
                <a:solidFill>
                  <a:srgbClr val="A50021"/>
                </a:solidFill>
              </a:rPr>
              <a:t>Example 14.2</a:t>
            </a:r>
          </a:p>
          <a:p>
            <a:pPr>
              <a:spcBef>
                <a:spcPct val="50000"/>
              </a:spcBef>
            </a:pPr>
            <a:r>
              <a:rPr kumimoji="0" lang="en-US" altLang="zh-TW"/>
              <a:t>Suppose that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d</a:t>
            </a:r>
            <a:r>
              <a:rPr kumimoji="0" lang="en-US" altLang="zh-TW"/>
              <a:t> =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p</a:t>
            </a:r>
            <a:r>
              <a:rPr kumimoji="0" lang="en-US" altLang="zh-TW"/>
              <a:t>,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m</a:t>
            </a:r>
            <a:r>
              <a:rPr kumimoji="0" lang="en-US" altLang="zh-TW"/>
              <a:t> =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m</a:t>
            </a:r>
            <a:r>
              <a:rPr kumimoji="0" lang="en-US" altLang="zh-TW"/>
              <a:t> and that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is designed so that the closed-loop system is stable and  |</a:t>
            </a:r>
            <a:r>
              <a:rPr kumimoji="0" lang="en-US" altLang="zh-TW" i="1"/>
              <a:t>GG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| &gt;&gt; 1 over the frequency range of interest. Evaluate this control system design strategy for set-point changes, disturbances, and measurement noise. Also consider the behavior of the manipulated variable, </a:t>
            </a:r>
            <a:r>
              <a:rPr kumimoji="0" lang="en-US" altLang="zh-TW" i="1"/>
              <a:t>U</a:t>
            </a:r>
            <a:r>
              <a:rPr kumimoji="0" lang="en-US" altLang="zh-TW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33" name="Text Box 2"/>
          <p:cNvSpPr txBox="1">
            <a:spLocks noChangeArrowheads="1"/>
          </p:cNvSpPr>
          <p:nvPr/>
        </p:nvSpPr>
        <p:spPr bwMode="auto">
          <a:xfrm>
            <a:off x="838200" y="76200"/>
            <a:ext cx="8001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b="1"/>
              <a:t>Solution</a:t>
            </a:r>
            <a:endParaRPr kumimoji="0" lang="en-US" altLang="zh-TW"/>
          </a:p>
          <a:p>
            <a:pPr>
              <a:spcBef>
                <a:spcPct val="50000"/>
              </a:spcBef>
            </a:pPr>
            <a:r>
              <a:rPr kumimoji="0" lang="en-US" altLang="zh-TW"/>
              <a:t>Because  |</a:t>
            </a:r>
            <a:r>
              <a:rPr kumimoji="0" lang="en-US" altLang="zh-TW" i="1"/>
              <a:t>GG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| &gt;&gt; 1,</a:t>
            </a:r>
          </a:p>
        </p:txBody>
      </p:sp>
      <p:graphicFrame>
        <p:nvGraphicFramePr>
          <p:cNvPr id="231428" name="Object 4"/>
          <p:cNvGraphicFramePr>
            <a:graphicFrameLocks noChangeAspect="1"/>
          </p:cNvGraphicFramePr>
          <p:nvPr/>
        </p:nvGraphicFramePr>
        <p:xfrm>
          <a:off x="2387600" y="1295400"/>
          <a:ext cx="4775200" cy="812800"/>
        </p:xfrm>
        <a:graphic>
          <a:graphicData uri="http://schemas.openxmlformats.org/presentationml/2006/ole">
            <p:oleObj spid="_x0000_s231428" name="Equation" r:id="rId4" imgW="4775040" imgH="812520" progId="Equation.DSMT4">
              <p:embed/>
            </p:oleObj>
          </a:graphicData>
        </a:graphic>
      </p:graphicFrame>
      <p:sp>
        <p:nvSpPr>
          <p:cNvPr id="231434" name="Text Box 5"/>
          <p:cNvSpPr txBox="1">
            <a:spLocks noChangeArrowheads="1"/>
          </p:cNvSpPr>
          <p:nvPr/>
        </p:nvSpPr>
        <p:spPr bwMode="auto">
          <a:xfrm>
            <a:off x="838200" y="2271713"/>
            <a:ext cx="8001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The first expression and (14-1) suggest that the output response to disturbances will be very good because </a:t>
            </a:r>
            <a:r>
              <a:rPr kumimoji="0" lang="en-US" altLang="zh-TW" i="1"/>
              <a:t>Y/D</a:t>
            </a:r>
            <a:r>
              <a:rPr kumimoji="0" lang="en-US" altLang="zh-TW"/>
              <a:t> ≈ 0. Next, we consider set-point responses. From Eq. 14-1,</a:t>
            </a:r>
          </a:p>
        </p:txBody>
      </p:sp>
      <p:graphicFrame>
        <p:nvGraphicFramePr>
          <p:cNvPr id="231430" name="Object 6"/>
          <p:cNvGraphicFramePr>
            <a:graphicFrameLocks noChangeAspect="1"/>
          </p:cNvGraphicFramePr>
          <p:nvPr/>
        </p:nvGraphicFramePr>
        <p:xfrm>
          <a:off x="3289300" y="3670300"/>
          <a:ext cx="2425700" cy="901700"/>
        </p:xfrm>
        <a:graphic>
          <a:graphicData uri="http://schemas.openxmlformats.org/presentationml/2006/ole">
            <p:oleObj spid="_x0000_s231430" name="Equation" r:id="rId5" imgW="2425680" imgH="901440" progId="Equation.DSMT4">
              <p:embed/>
            </p:oleObj>
          </a:graphicData>
        </a:graphic>
      </p:graphicFrame>
      <p:sp>
        <p:nvSpPr>
          <p:cNvPr id="231435" name="Text Box 7"/>
          <p:cNvSpPr txBox="1">
            <a:spLocks noChangeArrowheads="1"/>
          </p:cNvSpPr>
          <p:nvPr/>
        </p:nvSpPr>
        <p:spPr bwMode="auto">
          <a:xfrm>
            <a:off x="838200" y="47244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Because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m </a:t>
            </a:r>
            <a:r>
              <a:rPr kumimoji="0" lang="en-US" altLang="zh-TW"/>
              <a:t>=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m</a:t>
            </a:r>
            <a:r>
              <a:rPr kumimoji="0" lang="en-US" altLang="zh-TW"/>
              <a:t>, </a:t>
            </a:r>
            <a:r>
              <a:rPr kumimoji="0" lang="en-US" altLang="zh-TW" i="1"/>
              <a:t>G = G</a:t>
            </a:r>
            <a:r>
              <a:rPr kumimoji="0" lang="en-US" altLang="zh-TW" i="1" baseline="-25000"/>
              <a:t>v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p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m</a:t>
            </a:r>
            <a:r>
              <a:rPr kumimoji="0" lang="en-US" altLang="zh-TW"/>
              <a:t> and the above equation can be written as, </a:t>
            </a:r>
          </a:p>
        </p:txBody>
      </p:sp>
      <p:graphicFrame>
        <p:nvGraphicFramePr>
          <p:cNvPr id="231432" name="Object 8"/>
          <p:cNvGraphicFramePr>
            <a:graphicFrameLocks noChangeAspect="1"/>
          </p:cNvGraphicFramePr>
          <p:nvPr/>
        </p:nvGraphicFramePr>
        <p:xfrm>
          <a:off x="3429000" y="5626100"/>
          <a:ext cx="1981200" cy="850900"/>
        </p:xfrm>
        <a:graphic>
          <a:graphicData uri="http://schemas.openxmlformats.org/presentationml/2006/ole">
            <p:oleObj spid="_x0000_s231432" name="Equation" r:id="rId6" imgW="1981080" imgH="8506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81" name="Text Box 2"/>
          <p:cNvSpPr txBox="1">
            <a:spLocks noChangeArrowheads="1"/>
          </p:cNvSpPr>
          <p:nvPr/>
        </p:nvSpPr>
        <p:spPr bwMode="auto">
          <a:xfrm>
            <a:off x="838200" y="762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For |</a:t>
            </a:r>
            <a:r>
              <a:rPr kumimoji="0" lang="en-US" altLang="zh-TW" i="1"/>
              <a:t>GG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| &gt;&gt; 1,</a:t>
            </a:r>
          </a:p>
        </p:txBody>
      </p:sp>
      <p:graphicFrame>
        <p:nvGraphicFramePr>
          <p:cNvPr id="233480" name="Object 8"/>
          <p:cNvGraphicFramePr>
            <a:graphicFrameLocks noChangeAspect="1"/>
          </p:cNvGraphicFramePr>
          <p:nvPr/>
        </p:nvGraphicFramePr>
        <p:xfrm>
          <a:off x="3924300" y="609600"/>
          <a:ext cx="952500" cy="850900"/>
        </p:xfrm>
        <a:graphic>
          <a:graphicData uri="http://schemas.openxmlformats.org/presentationml/2006/ole">
            <p:oleObj spid="_x0000_s233480" name="Equation" r:id="rId4" imgW="952200" imgH="850680" progId="Equation.DSMT4">
              <p:embed/>
            </p:oleObj>
          </a:graphicData>
        </a:graphic>
      </p:graphicFrame>
      <p:sp>
        <p:nvSpPr>
          <p:cNvPr id="233482" name="Text Box 9"/>
          <p:cNvSpPr txBox="1">
            <a:spLocks noChangeArrowheads="1"/>
          </p:cNvSpPr>
          <p:nvPr/>
        </p:nvSpPr>
        <p:spPr bwMode="auto">
          <a:xfrm>
            <a:off x="838200" y="1600200"/>
            <a:ext cx="8001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Thus, ideal (instantaneous) set-point tracking would occur. Choosing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so that |</a:t>
            </a:r>
            <a:r>
              <a:rPr kumimoji="0" lang="en-US" altLang="zh-TW" i="1"/>
              <a:t>GG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| &gt;&gt; 1 also has an undesirable consequence. The output </a:t>
            </a:r>
            <a:r>
              <a:rPr kumimoji="0" lang="en-US" altLang="zh-TW" i="1"/>
              <a:t>Y</a:t>
            </a:r>
            <a:r>
              <a:rPr kumimoji="0" lang="en-US" altLang="zh-TW"/>
              <a:t> becomes sensitive to noise because </a:t>
            </a:r>
            <a:r>
              <a:rPr kumimoji="0" lang="en-US" altLang="zh-TW" i="1"/>
              <a:t>Y ≈ - N </a:t>
            </a:r>
            <a:r>
              <a:rPr kumimoji="0" lang="en-US" altLang="zh-TW"/>
              <a:t>(see the noise term in Eq. 14-1). Thus, a design tradeoff is required.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28" name="Text Box 7"/>
          <p:cNvSpPr txBox="1">
            <a:spLocks noChangeArrowheads="1"/>
          </p:cNvSpPr>
          <p:nvPr/>
        </p:nvSpPr>
        <p:spPr bwMode="auto">
          <a:xfrm>
            <a:off x="838200" y="152400"/>
            <a:ext cx="8001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800" b="1" i="1">
                <a:solidFill>
                  <a:srgbClr val="A50021"/>
                </a:solidFill>
              </a:rPr>
              <a:t>Example 14.8</a:t>
            </a:r>
          </a:p>
          <a:p>
            <a:pPr>
              <a:spcBef>
                <a:spcPct val="50000"/>
              </a:spcBef>
            </a:pPr>
            <a:r>
              <a:rPr kumimoji="0" lang="en-US" altLang="zh-TW"/>
              <a:t>Consider a fourth-order process with a wide range of time constants that have units of minutes (</a:t>
            </a:r>
            <a:r>
              <a:rPr kumimoji="0" lang="en-US" altLang="zh-TW">
                <a:cs typeface="Times New Roman" pitchFamily="18" charset="0"/>
              </a:rPr>
              <a:t>Åström et al., 1998):</a:t>
            </a:r>
          </a:p>
        </p:txBody>
      </p:sp>
      <p:graphicFrame>
        <p:nvGraphicFramePr>
          <p:cNvPr id="316424" name="Object 8"/>
          <p:cNvGraphicFramePr>
            <a:graphicFrameLocks noChangeAspect="1"/>
          </p:cNvGraphicFramePr>
          <p:nvPr/>
        </p:nvGraphicFramePr>
        <p:xfrm>
          <a:off x="1016000" y="1752600"/>
          <a:ext cx="7823200" cy="800100"/>
        </p:xfrm>
        <a:graphic>
          <a:graphicData uri="http://schemas.openxmlformats.org/presentationml/2006/ole">
            <p:oleObj spid="_x0000_s316424" name="Equation" r:id="rId4" imgW="7823160" imgH="799920" progId="Equation.DSMT4">
              <p:embed/>
            </p:oleObj>
          </a:graphicData>
        </a:graphic>
      </p:graphicFrame>
      <p:sp>
        <p:nvSpPr>
          <p:cNvPr id="316429" name="Text Box 9"/>
          <p:cNvSpPr txBox="1">
            <a:spLocks noChangeArrowheads="1"/>
          </p:cNvSpPr>
          <p:nvPr/>
        </p:nvSpPr>
        <p:spPr bwMode="auto">
          <a:xfrm>
            <a:off x="838200" y="27432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Calculate PID controller settings based on following tuning relations in Chapter 12</a:t>
            </a:r>
          </a:p>
        </p:txBody>
      </p:sp>
      <p:sp>
        <p:nvSpPr>
          <p:cNvPr id="316430" name="Text Box 10"/>
          <p:cNvSpPr txBox="1">
            <a:spLocks noChangeArrowheads="1"/>
          </p:cNvSpPr>
          <p:nvPr/>
        </p:nvSpPr>
        <p:spPr bwMode="auto">
          <a:xfrm>
            <a:off x="838200" y="3733800"/>
            <a:ext cx="80772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kumimoji="0" lang="en-US" altLang="zh-TW"/>
              <a:t>Ziegler-Nichols tuning (Table 12.6)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kumimoji="0" lang="en-US" altLang="zh-TW"/>
              <a:t>Tyreus-Luyben tuning (Table 12.6)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kumimoji="0" lang="en-US" altLang="zh-TW"/>
              <a:t>IMC Tuning with                        (Table 12.1)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kumimoji="0" lang="en-US" altLang="zh-TW"/>
              <a:t>Simplified IMC (SIMC) tuning (Table 12.5) and a second-order plus time-delay model derived using Skogestad’s model approximation method (Section 6.3).</a:t>
            </a:r>
          </a:p>
        </p:txBody>
      </p:sp>
      <p:graphicFrame>
        <p:nvGraphicFramePr>
          <p:cNvPr id="316427" name="Object 11"/>
          <p:cNvGraphicFramePr>
            <a:graphicFrameLocks noChangeAspect="1"/>
          </p:cNvGraphicFramePr>
          <p:nvPr/>
        </p:nvGraphicFramePr>
        <p:xfrm>
          <a:off x="3492500" y="4876800"/>
          <a:ext cx="1689100" cy="381000"/>
        </p:xfrm>
        <a:graphic>
          <a:graphicData uri="http://schemas.openxmlformats.org/presentationml/2006/ole">
            <p:oleObj spid="_x0000_s316427" name="Equation" r:id="rId5" imgW="1688760" imgH="380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72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8001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Determine sensitivity peaks </a:t>
            </a:r>
            <a:r>
              <a:rPr kumimoji="0" lang="en-US" altLang="zh-TW" i="1"/>
              <a:t>M</a:t>
            </a:r>
            <a:r>
              <a:rPr kumimoji="0" lang="en-US" altLang="zh-TW" i="1" baseline="-25000"/>
              <a:t>S</a:t>
            </a:r>
            <a:r>
              <a:rPr kumimoji="0" lang="en-US" altLang="zh-TW"/>
              <a:t> and </a:t>
            </a:r>
            <a:r>
              <a:rPr kumimoji="0" lang="en-US" altLang="zh-TW" i="1"/>
              <a:t>M</a:t>
            </a:r>
            <a:r>
              <a:rPr kumimoji="0" lang="en-US" altLang="zh-TW" i="1" baseline="-25000"/>
              <a:t>T</a:t>
            </a:r>
            <a:r>
              <a:rPr kumimoji="0" lang="en-US" altLang="zh-TW"/>
              <a:t> for each controller. Compare the closed-loop responses to step changes in the set-point and the disturbance using the parallel form of the PID controller without a derivative filter:</a:t>
            </a:r>
          </a:p>
        </p:txBody>
      </p:sp>
      <p:graphicFrame>
        <p:nvGraphicFramePr>
          <p:cNvPr id="318471" name="Object 7"/>
          <p:cNvGraphicFramePr>
            <a:graphicFrameLocks noChangeAspect="1"/>
          </p:cNvGraphicFramePr>
          <p:nvPr/>
        </p:nvGraphicFramePr>
        <p:xfrm>
          <a:off x="2819400" y="1981200"/>
          <a:ext cx="5080000" cy="889000"/>
        </p:xfrm>
        <a:graphic>
          <a:graphicData uri="http://schemas.openxmlformats.org/presentationml/2006/ole">
            <p:oleObj spid="_x0000_s318471" name="Equation" r:id="rId4" imgW="5079960" imgH="888840" progId="Equation.DSMT4">
              <p:embed/>
            </p:oleObj>
          </a:graphicData>
        </a:graphic>
      </p:graphicFrame>
      <p:sp>
        <p:nvSpPr>
          <p:cNvPr id="318473" name="Text Box 8"/>
          <p:cNvSpPr txBox="1">
            <a:spLocks noChangeArrowheads="1"/>
          </p:cNvSpPr>
          <p:nvPr/>
        </p:nvSpPr>
        <p:spPr bwMode="auto">
          <a:xfrm>
            <a:off x="914400" y="3276600"/>
            <a:ext cx="922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zh-TW" altLang="en-US"/>
          </a:p>
        </p:txBody>
      </p:sp>
      <p:sp>
        <p:nvSpPr>
          <p:cNvPr id="318474" name="Text Box 9"/>
          <p:cNvSpPr txBox="1">
            <a:spLocks noChangeArrowheads="1"/>
          </p:cNvSpPr>
          <p:nvPr/>
        </p:nvSpPr>
        <p:spPr bwMode="auto">
          <a:xfrm>
            <a:off x="838200" y="30480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Assume that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d</a:t>
            </a:r>
            <a:r>
              <a:rPr kumimoji="0" lang="en-US" altLang="zh-TW"/>
              <a:t>(</a:t>
            </a:r>
            <a:r>
              <a:rPr kumimoji="0" lang="en-US" altLang="zh-TW" i="1"/>
              <a:t>s</a:t>
            </a:r>
            <a:r>
              <a:rPr kumimoji="0" lang="en-US" altLang="zh-TW"/>
              <a:t>) = </a:t>
            </a:r>
            <a:r>
              <a:rPr kumimoji="0" lang="en-US" altLang="zh-TW" i="1"/>
              <a:t>G</a:t>
            </a:r>
            <a:r>
              <a:rPr kumimoji="0" lang="en-US" altLang="zh-TW"/>
              <a:t>(</a:t>
            </a:r>
            <a:r>
              <a:rPr kumimoji="0" lang="en-US" altLang="zh-TW" i="1"/>
              <a:t>s</a:t>
            </a:r>
            <a:r>
              <a:rPr kumimoji="0" lang="en-US" altLang="zh-TW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77" name="Text Box 4"/>
          <p:cNvSpPr txBox="1">
            <a:spLocks noChangeArrowheads="1"/>
          </p:cNvSpPr>
          <p:nvPr/>
        </p:nvSpPr>
        <p:spPr bwMode="auto">
          <a:xfrm>
            <a:off x="914400" y="3276600"/>
            <a:ext cx="922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zh-TW" altLang="en-US"/>
          </a:p>
        </p:txBody>
      </p:sp>
      <p:graphicFrame>
        <p:nvGraphicFramePr>
          <p:cNvPr id="320697" name="Group 185"/>
          <p:cNvGraphicFramePr>
            <a:graphicFrameLocks noGrp="1"/>
          </p:cNvGraphicFramePr>
          <p:nvPr>
            <p:ph/>
          </p:nvPr>
        </p:nvGraphicFramePr>
        <p:xfrm>
          <a:off x="990600" y="1806575"/>
          <a:ext cx="7924800" cy="3611563"/>
        </p:xfrm>
        <a:graphic>
          <a:graphicData uri="http://schemas.openxmlformats.org/drawingml/2006/table">
            <a:tbl>
              <a:tblPr/>
              <a:tblGrid>
                <a:gridCol w="1524000"/>
                <a:gridCol w="1371600"/>
                <a:gridCol w="1295400"/>
                <a:gridCol w="1219200"/>
                <a:gridCol w="1143000"/>
                <a:gridCol w="13716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Controller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K</a:t>
                      </a:r>
                      <a:r>
                        <a:rPr kumimoji="0" lang="en-US" altLang="zh-TW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M</a:t>
                      </a:r>
                      <a:r>
                        <a:rPr kumimoji="0" lang="en-US" altLang="zh-TW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M</a:t>
                      </a:r>
                      <a:r>
                        <a:rPr kumimoji="0" lang="en-US" altLang="zh-TW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Ziegler-Nichols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18.1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0.28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0.070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2.38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2.41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Tyreus-Luyben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13.6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1.25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0.089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1.45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1.23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IMC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4.3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1.20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0.167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1.12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1.00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Simplified IMC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21.8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1.22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0.180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1.58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1.16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0575" name="Object 63"/>
          <p:cNvGraphicFramePr>
            <a:graphicFrameLocks noChangeAspect="1"/>
          </p:cNvGraphicFramePr>
          <p:nvPr/>
        </p:nvGraphicFramePr>
        <p:xfrm>
          <a:off x="4038600" y="1882775"/>
          <a:ext cx="1054100" cy="381000"/>
        </p:xfrm>
        <a:graphic>
          <a:graphicData uri="http://schemas.openxmlformats.org/presentationml/2006/ole">
            <p:oleObj spid="_x0000_s320575" name="Equation" r:id="rId4" imgW="1054080" imgH="380880" progId="Equation.DSMT4">
              <p:embed/>
            </p:oleObj>
          </a:graphicData>
        </a:graphic>
      </p:graphicFrame>
      <p:graphicFrame>
        <p:nvGraphicFramePr>
          <p:cNvPr id="320576" name="Object 64"/>
          <p:cNvGraphicFramePr>
            <a:graphicFrameLocks noChangeAspect="1"/>
          </p:cNvGraphicFramePr>
          <p:nvPr/>
        </p:nvGraphicFramePr>
        <p:xfrm>
          <a:off x="5257800" y="1882775"/>
          <a:ext cx="1130300" cy="381000"/>
        </p:xfrm>
        <a:graphic>
          <a:graphicData uri="http://schemas.openxmlformats.org/presentationml/2006/ole">
            <p:oleObj spid="_x0000_s320576" name="Equation" r:id="rId5" imgW="1130040" imgH="380880" progId="Equation.DSMT4">
              <p:embed/>
            </p:oleObj>
          </a:graphicData>
        </a:graphic>
      </p:graphicFrame>
      <p:sp>
        <p:nvSpPr>
          <p:cNvPr id="320612" name="Text Box 186"/>
          <p:cNvSpPr txBox="1">
            <a:spLocks noChangeArrowheads="1"/>
          </p:cNvSpPr>
          <p:nvPr/>
        </p:nvSpPr>
        <p:spPr bwMode="auto">
          <a:xfrm>
            <a:off x="1066800" y="6858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TW" b="1"/>
              <a:t>Controller Settings for Example 14.8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41" name="Picture 50" descr="Fig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381000"/>
            <a:ext cx="6705600" cy="4837113"/>
          </a:xfrm>
        </p:spPr>
      </p:pic>
      <p:sp>
        <p:nvSpPr>
          <p:cNvPr id="983042" name="Text Box 52"/>
          <p:cNvSpPr txBox="1">
            <a:spLocks noChangeArrowheads="1"/>
          </p:cNvSpPr>
          <p:nvPr/>
        </p:nvSpPr>
        <p:spPr bwMode="auto">
          <a:xfrm>
            <a:off x="838200" y="55626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Figure 14.16 Closed-loop responses for Example 14.8. (A set-point change occurs at </a:t>
            </a:r>
            <a:r>
              <a:rPr kumimoji="0" lang="en-US" altLang="zh-TW" i="1"/>
              <a:t>t</a:t>
            </a:r>
            <a:r>
              <a:rPr kumimoji="0" lang="en-US" altLang="zh-TW"/>
              <a:t> = 0 and a step disturbance at </a:t>
            </a:r>
            <a:r>
              <a:rPr kumimoji="0" lang="en-US" altLang="zh-TW" i="1"/>
              <a:t>t</a:t>
            </a:r>
            <a:r>
              <a:rPr kumimoji="0" lang="en-US" altLang="zh-TW"/>
              <a:t> = 4 min.)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89" name="Text Box 3"/>
          <p:cNvSpPr txBox="1">
            <a:spLocks noChangeArrowheads="1"/>
          </p:cNvSpPr>
          <p:nvPr/>
        </p:nvSpPr>
        <p:spPr bwMode="auto">
          <a:xfrm>
            <a:off x="838200" y="152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3200" b="1">
                <a:solidFill>
                  <a:srgbClr val="009900"/>
                </a:solidFill>
              </a:rPr>
              <a:t>Robustness Analysis</a:t>
            </a:r>
          </a:p>
        </p:txBody>
      </p:sp>
      <p:sp>
        <p:nvSpPr>
          <p:cNvPr id="985090" name="Text Box 5"/>
          <p:cNvSpPr txBox="1">
            <a:spLocks noChangeArrowheads="1"/>
          </p:cNvSpPr>
          <p:nvPr/>
        </p:nvSpPr>
        <p:spPr bwMode="auto">
          <a:xfrm>
            <a:off x="838200" y="914400"/>
            <a:ext cx="80010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In order for a control system to function properly, it should not be unduly sensitive to small changes in the process or to inaccuracies in the process model, if a model is used to design the control system.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A control system that satisfies this requirement is said to be </a:t>
            </a:r>
            <a:r>
              <a:rPr kumimoji="0" lang="en-US" altLang="zh-TW" i="1"/>
              <a:t>robust </a:t>
            </a:r>
            <a:r>
              <a:rPr kumimoji="0" lang="en-US" altLang="zh-TW"/>
              <a:t>or </a:t>
            </a:r>
            <a:r>
              <a:rPr kumimoji="0" lang="en-US" altLang="zh-TW" i="1"/>
              <a:t>insensitive</a:t>
            </a:r>
            <a:r>
              <a:rPr kumimoji="0" lang="en-US" altLang="zh-TW"/>
              <a:t>.</a:t>
            </a:r>
            <a:r>
              <a:rPr kumimoji="0" lang="en-US" altLang="zh-TW" i="1"/>
              <a:t>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It is very important to consider robustness as well as performance in control system design</a:t>
            </a:r>
            <a:r>
              <a:rPr kumimoji="0" lang="en-US" altLang="zh-TW" i="1"/>
              <a:t>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First, we explain why the </a:t>
            </a:r>
            <a:r>
              <a:rPr kumimoji="0" lang="en-US" altLang="zh-TW" i="1"/>
              <a:t>S</a:t>
            </a:r>
            <a:r>
              <a:rPr kumimoji="0" lang="en-US" altLang="zh-TW"/>
              <a:t> and </a:t>
            </a:r>
            <a:r>
              <a:rPr kumimoji="0" lang="en-US" altLang="zh-TW" i="1"/>
              <a:t>T</a:t>
            </a:r>
            <a:r>
              <a:rPr kumimoji="0" lang="en-US" altLang="zh-TW"/>
              <a:t> transfer functions in  Eq. 14-15 are referred to as “sensitivity functions”.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1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b="1"/>
              <a:t>Sensitivity Analysis</a:t>
            </a:r>
          </a:p>
        </p:txBody>
      </p:sp>
      <p:sp>
        <p:nvSpPr>
          <p:cNvPr id="326662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80010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In general, the term </a:t>
            </a:r>
            <a:r>
              <a:rPr kumimoji="0" lang="en-US" altLang="zh-TW" i="1"/>
              <a:t>sensitivity</a:t>
            </a:r>
            <a:r>
              <a:rPr kumimoji="0" lang="en-US" altLang="zh-TW"/>
              <a:t> refers to the effect that a change in one transfer function (or variable) has on another transfer function (or variable).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Suppose that </a:t>
            </a:r>
            <a:r>
              <a:rPr kumimoji="0" lang="en-US" altLang="zh-TW" i="1"/>
              <a:t>G </a:t>
            </a:r>
            <a:r>
              <a:rPr kumimoji="0" lang="en-US" altLang="zh-TW"/>
              <a:t>changes from a nominal value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p</a:t>
            </a:r>
            <a:r>
              <a:rPr kumimoji="0" lang="en-US" altLang="zh-TW" baseline="-25000"/>
              <a:t>0</a:t>
            </a:r>
            <a:r>
              <a:rPr kumimoji="0" lang="en-US" altLang="zh-TW" i="1"/>
              <a:t> </a:t>
            </a:r>
            <a:r>
              <a:rPr kumimoji="0" lang="en-US" altLang="zh-TW"/>
              <a:t>to an arbitrary new value,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p</a:t>
            </a:r>
            <a:r>
              <a:rPr kumimoji="0" lang="en-US" altLang="zh-TW" baseline="-25000"/>
              <a:t>0</a:t>
            </a:r>
            <a:r>
              <a:rPr kumimoji="0" lang="en-US" altLang="zh-TW" i="1"/>
              <a:t> </a:t>
            </a:r>
            <a:r>
              <a:rPr kumimoji="0" lang="en-US" altLang="zh-TW"/>
              <a:t>+ </a:t>
            </a:r>
            <a:r>
              <a:rPr kumimoji="0" lang="en-US" altLang="zh-TW" i="1"/>
              <a:t>dG</a:t>
            </a:r>
            <a:r>
              <a:rPr kumimoji="0" lang="en-US" altLang="zh-TW"/>
              <a:t>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This differential change </a:t>
            </a:r>
            <a:r>
              <a:rPr kumimoji="0" lang="en-US" altLang="zh-TW" i="1"/>
              <a:t>dG</a:t>
            </a:r>
            <a:r>
              <a:rPr kumimoji="0" lang="en-US" altLang="zh-TW"/>
              <a:t> causes </a:t>
            </a:r>
            <a:r>
              <a:rPr kumimoji="0" lang="en-US" altLang="zh-TW" i="1"/>
              <a:t>T </a:t>
            </a:r>
            <a:r>
              <a:rPr kumimoji="0" lang="en-US" altLang="zh-TW"/>
              <a:t>to change from its nominal value </a:t>
            </a:r>
            <a:r>
              <a:rPr kumimoji="0" lang="en-US" altLang="zh-TW" i="1"/>
              <a:t>T</a:t>
            </a:r>
            <a:r>
              <a:rPr kumimoji="0" lang="en-US" altLang="zh-TW" baseline="-25000"/>
              <a:t>0</a:t>
            </a:r>
            <a:r>
              <a:rPr kumimoji="0" lang="en-US" altLang="zh-TW" i="1"/>
              <a:t> </a:t>
            </a:r>
            <a:r>
              <a:rPr kumimoji="0" lang="en-US" altLang="zh-TW"/>
              <a:t>to a new value, </a:t>
            </a:r>
            <a:r>
              <a:rPr kumimoji="0" lang="en-US" altLang="zh-TW" i="1"/>
              <a:t>T</a:t>
            </a:r>
            <a:r>
              <a:rPr kumimoji="0" lang="en-US" altLang="zh-TW" baseline="-25000"/>
              <a:t>0</a:t>
            </a:r>
            <a:r>
              <a:rPr kumimoji="0" lang="en-US" altLang="zh-TW" i="1"/>
              <a:t> </a:t>
            </a:r>
            <a:r>
              <a:rPr kumimoji="0" lang="en-US" altLang="zh-TW"/>
              <a:t>+ </a:t>
            </a:r>
            <a:r>
              <a:rPr kumimoji="0" lang="en-US" altLang="zh-TW" i="1"/>
              <a:t>dT</a:t>
            </a:r>
            <a:r>
              <a:rPr kumimoji="0" lang="en-US" altLang="zh-TW"/>
              <a:t>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Thus, we are interested in the ratio of these changes, d</a:t>
            </a:r>
            <a:r>
              <a:rPr kumimoji="0" lang="en-US" altLang="zh-TW" i="1"/>
              <a:t>T</a:t>
            </a:r>
            <a:r>
              <a:rPr kumimoji="0" lang="en-US" altLang="zh-TW"/>
              <a:t>/</a:t>
            </a:r>
            <a:r>
              <a:rPr kumimoji="0" lang="en-US" altLang="zh-TW" i="1"/>
              <a:t>dG</a:t>
            </a:r>
            <a:r>
              <a:rPr kumimoji="0" lang="en-US" altLang="zh-TW"/>
              <a:t>, and also the ratio of the relative changes: </a:t>
            </a:r>
          </a:p>
        </p:txBody>
      </p:sp>
      <p:graphicFrame>
        <p:nvGraphicFramePr>
          <p:cNvPr id="326660" name="Object 4"/>
          <p:cNvGraphicFramePr>
            <a:graphicFrameLocks noChangeAspect="1"/>
          </p:cNvGraphicFramePr>
          <p:nvPr/>
        </p:nvGraphicFramePr>
        <p:xfrm>
          <a:off x="3149600" y="5054600"/>
          <a:ext cx="5080000" cy="736600"/>
        </p:xfrm>
        <a:graphic>
          <a:graphicData uri="http://schemas.openxmlformats.org/presentationml/2006/ole">
            <p:oleObj spid="_x0000_s326660" name="Equation" r:id="rId4" imgW="5079960" imgH="736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Application of Z-P=N Theorem to Stability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9426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774700" y="1981200"/>
          <a:ext cx="7915275" cy="4267200"/>
        </p:xfrm>
        <a:graphic>
          <a:graphicData uri="http://schemas.openxmlformats.org/presentationml/2006/ole">
            <p:oleObj spid="_x0000_s359426" name="Equation" r:id="rId3" imgW="3581280" imgH="1930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14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We can write the relative sensitivity in an equivalent form:</a:t>
            </a:r>
          </a:p>
        </p:txBody>
      </p:sp>
      <p:graphicFrame>
        <p:nvGraphicFramePr>
          <p:cNvPr id="328709" name="Object 5"/>
          <p:cNvGraphicFramePr>
            <a:graphicFrameLocks noChangeAspect="1"/>
          </p:cNvGraphicFramePr>
          <p:nvPr/>
        </p:nvGraphicFramePr>
        <p:xfrm>
          <a:off x="3073400" y="838200"/>
          <a:ext cx="5080000" cy="812800"/>
        </p:xfrm>
        <a:graphic>
          <a:graphicData uri="http://schemas.openxmlformats.org/presentationml/2006/ole">
            <p:oleObj spid="_x0000_s328709" name="Equation" r:id="rId4" imgW="5079960" imgH="812520" progId="Equation.DSMT4">
              <p:embed/>
            </p:oleObj>
          </a:graphicData>
        </a:graphic>
      </p:graphicFrame>
      <p:sp>
        <p:nvSpPr>
          <p:cNvPr id="328715" name="Text Box 6"/>
          <p:cNvSpPr txBox="1">
            <a:spLocks noChangeArrowheads="1"/>
          </p:cNvSpPr>
          <p:nvPr/>
        </p:nvSpPr>
        <p:spPr bwMode="auto">
          <a:xfrm>
            <a:off x="838200" y="19050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The derivative in (14-26) can be evaluated after substituting the definition of </a:t>
            </a:r>
            <a:r>
              <a:rPr kumimoji="0" lang="en-US" altLang="zh-TW" i="1"/>
              <a:t>T</a:t>
            </a:r>
            <a:r>
              <a:rPr kumimoji="0" lang="en-US" altLang="zh-TW"/>
              <a:t> in (14-15b):</a:t>
            </a:r>
          </a:p>
        </p:txBody>
      </p:sp>
      <p:graphicFrame>
        <p:nvGraphicFramePr>
          <p:cNvPr id="328711" name="Object 7"/>
          <p:cNvGraphicFramePr>
            <a:graphicFrameLocks noChangeAspect="1"/>
          </p:cNvGraphicFramePr>
          <p:nvPr/>
        </p:nvGraphicFramePr>
        <p:xfrm>
          <a:off x="3124200" y="2895600"/>
          <a:ext cx="5080000" cy="736600"/>
        </p:xfrm>
        <a:graphic>
          <a:graphicData uri="http://schemas.openxmlformats.org/presentationml/2006/ole">
            <p:oleObj spid="_x0000_s328711" name="Equation" r:id="rId5" imgW="5079960" imgH="736560" progId="Equation.DSMT4">
              <p:embed/>
            </p:oleObj>
          </a:graphicData>
        </a:graphic>
      </p:graphicFrame>
      <p:sp>
        <p:nvSpPr>
          <p:cNvPr id="328716" name="Text Box 8"/>
          <p:cNvSpPr txBox="1">
            <a:spLocks noChangeArrowheads="1"/>
          </p:cNvSpPr>
          <p:nvPr/>
        </p:nvSpPr>
        <p:spPr bwMode="auto">
          <a:xfrm>
            <a:off x="838200" y="3825875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Substitute (14-27) into (14-26). Then substituting the definition of </a:t>
            </a:r>
            <a:r>
              <a:rPr kumimoji="0" lang="en-US" altLang="zh-TW" i="1"/>
              <a:t>S</a:t>
            </a:r>
            <a:r>
              <a:rPr kumimoji="0" lang="en-US" altLang="zh-TW"/>
              <a:t> in (14-15a) and rearranging gives the desired result:</a:t>
            </a:r>
          </a:p>
        </p:txBody>
      </p:sp>
      <p:graphicFrame>
        <p:nvGraphicFramePr>
          <p:cNvPr id="328713" name="Object 9"/>
          <p:cNvGraphicFramePr>
            <a:graphicFrameLocks noChangeAspect="1"/>
          </p:cNvGraphicFramePr>
          <p:nvPr/>
        </p:nvGraphicFramePr>
        <p:xfrm>
          <a:off x="3149600" y="4953000"/>
          <a:ext cx="5080000" cy="812800"/>
        </p:xfrm>
        <a:graphic>
          <a:graphicData uri="http://schemas.openxmlformats.org/presentationml/2006/ole">
            <p:oleObj spid="_x0000_s328713" name="Equation" r:id="rId6" imgW="5079960" imgH="8125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62" name="Text Box 2"/>
          <p:cNvSpPr txBox="1">
            <a:spLocks noChangeArrowheads="1"/>
          </p:cNvSpPr>
          <p:nvPr/>
        </p:nvSpPr>
        <p:spPr bwMode="auto">
          <a:xfrm>
            <a:off x="838200" y="76200"/>
            <a:ext cx="8305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Equation 14-28 indicates that the relative sensitivity is equal to </a:t>
            </a:r>
            <a:r>
              <a:rPr kumimoji="0" lang="en-US" altLang="zh-TW" i="1"/>
              <a:t>S</a:t>
            </a:r>
            <a:r>
              <a:rPr kumimoji="0" lang="en-US" altLang="zh-TW"/>
              <a:t>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For this reason, </a:t>
            </a:r>
            <a:r>
              <a:rPr kumimoji="0" lang="en-US" altLang="zh-TW" i="1"/>
              <a:t>S</a:t>
            </a:r>
            <a:r>
              <a:rPr kumimoji="0" lang="en-US" altLang="zh-TW"/>
              <a:t> is referred to as the </a:t>
            </a:r>
            <a:r>
              <a:rPr kumimoji="0" lang="en-US" altLang="zh-TW" i="1"/>
              <a:t>sensitivity function</a:t>
            </a:r>
            <a:r>
              <a:rPr kumimoji="0" lang="en-US" altLang="zh-TW"/>
              <a:t>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In view of the important relationship in (14-16),</a:t>
            </a:r>
            <a:r>
              <a:rPr kumimoji="0" lang="en-US" altLang="zh-TW" i="1"/>
              <a:t> T</a:t>
            </a:r>
            <a:r>
              <a:rPr kumimoji="0" lang="en-US" altLang="zh-TW"/>
              <a:t> is called the </a:t>
            </a:r>
            <a:r>
              <a:rPr kumimoji="0" lang="en-US" altLang="zh-TW" i="1"/>
              <a:t>complementary sensitivity function</a:t>
            </a:r>
            <a:r>
              <a:rPr kumimoji="0" lang="en-US" altLang="zh-TW"/>
              <a:t>.</a:t>
            </a:r>
          </a:p>
        </p:txBody>
      </p:sp>
      <p:sp>
        <p:nvSpPr>
          <p:cNvPr id="330763" name="Text Box 4"/>
          <p:cNvSpPr txBox="1">
            <a:spLocks noChangeArrowheads="1"/>
          </p:cNvSpPr>
          <p:nvPr/>
        </p:nvSpPr>
        <p:spPr bwMode="auto">
          <a:xfrm>
            <a:off x="838200" y="260985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b="1"/>
              <a:t>Effect of Feedback Control on Relative Sensitivity</a:t>
            </a:r>
          </a:p>
        </p:txBody>
      </p:sp>
      <p:sp>
        <p:nvSpPr>
          <p:cNvPr id="330764" name="Text Box 8"/>
          <p:cNvSpPr txBox="1">
            <a:spLocks noChangeArrowheads="1"/>
          </p:cNvSpPr>
          <p:nvPr/>
        </p:nvSpPr>
        <p:spPr bwMode="auto">
          <a:xfrm>
            <a:off x="838200" y="3124200"/>
            <a:ext cx="8153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Next, we show that feedback reduces sensitivity by comparing the relative sensitivities for open-loop control and closed-loop control.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By definition, open-loop control occurs when the feedback control loop in Fig. 14.1 is disconnected from the comparator.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For this condition:</a:t>
            </a:r>
          </a:p>
        </p:txBody>
      </p:sp>
      <p:graphicFrame>
        <p:nvGraphicFramePr>
          <p:cNvPr id="330761" name="Object 9"/>
          <p:cNvGraphicFramePr>
            <a:graphicFrameLocks noChangeAspect="1"/>
          </p:cNvGraphicFramePr>
          <p:nvPr/>
        </p:nvGraphicFramePr>
        <p:xfrm>
          <a:off x="2921000" y="5791200"/>
          <a:ext cx="5080000" cy="1028700"/>
        </p:xfrm>
        <a:graphic>
          <a:graphicData uri="http://schemas.openxmlformats.org/presentationml/2006/ole">
            <p:oleObj spid="_x0000_s330761" name="Equation" r:id="rId4" imgW="5079960" imgH="10285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7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Substituting </a:t>
            </a:r>
            <a:r>
              <a:rPr kumimoji="0" lang="en-US" altLang="zh-TW" i="1"/>
              <a:t>T</a:t>
            </a:r>
            <a:r>
              <a:rPr kumimoji="0" lang="en-US" altLang="zh-TW" i="1" baseline="-25000"/>
              <a:t>OL</a:t>
            </a:r>
            <a:r>
              <a:rPr kumimoji="0" lang="en-US" altLang="zh-TW" i="1"/>
              <a:t> </a:t>
            </a:r>
            <a:r>
              <a:rPr kumimoji="0" lang="en-US" altLang="zh-TW"/>
              <a:t>for </a:t>
            </a:r>
            <a:r>
              <a:rPr kumimoji="0" lang="en-US" altLang="zh-TW" i="1"/>
              <a:t>T</a:t>
            </a:r>
            <a:r>
              <a:rPr kumimoji="0" lang="en-US" altLang="zh-TW"/>
              <a:t> in Eq. 14-25 and noting that </a:t>
            </a:r>
            <a:r>
              <a:rPr kumimoji="0" lang="en-US" altLang="zh-TW" i="1"/>
              <a:t>dT</a:t>
            </a:r>
            <a:r>
              <a:rPr kumimoji="0" lang="en-US" altLang="zh-TW" i="1" baseline="-25000"/>
              <a:t>OL</a:t>
            </a:r>
            <a:r>
              <a:rPr kumimoji="0" lang="en-US" altLang="zh-TW"/>
              <a:t>/</a:t>
            </a:r>
            <a:r>
              <a:rPr kumimoji="0" lang="en-US" altLang="zh-TW" i="1"/>
              <a:t>dG</a:t>
            </a:r>
            <a:r>
              <a:rPr kumimoji="0" lang="en-US" altLang="zh-TW"/>
              <a:t> =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gives:</a:t>
            </a:r>
          </a:p>
        </p:txBody>
      </p:sp>
      <p:sp>
        <p:nvSpPr>
          <p:cNvPr id="332808" name="Text Box 4"/>
          <p:cNvSpPr txBox="1">
            <a:spLocks noChangeArrowheads="1"/>
          </p:cNvSpPr>
          <p:nvPr/>
        </p:nvSpPr>
        <p:spPr bwMode="auto">
          <a:xfrm>
            <a:off x="838200" y="2133600"/>
            <a:ext cx="81534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algn="just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Thus, the relative sensitivity is unity for open-loop control and is equal to </a:t>
            </a:r>
            <a:r>
              <a:rPr kumimoji="0" lang="en-US" altLang="zh-TW" i="1"/>
              <a:t>S</a:t>
            </a:r>
            <a:r>
              <a:rPr kumimoji="0" lang="en-US" altLang="zh-TW"/>
              <a:t> for closed-loop control, as indicated by (14-28). </a:t>
            </a:r>
          </a:p>
          <a:p>
            <a:pPr marL="231775" indent="-231775" algn="just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Equation 14-15a indicates that |S| &lt;1 if |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c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p</a:t>
            </a:r>
            <a:r>
              <a:rPr kumimoji="0" lang="en-US" altLang="zh-TW" i="1"/>
              <a:t>| &gt; </a:t>
            </a:r>
            <a:r>
              <a:rPr kumimoji="0" lang="en-US" altLang="zh-TW"/>
              <a:t>1, which usually occurs over the frequency range of interest. </a:t>
            </a:r>
          </a:p>
          <a:p>
            <a:pPr marL="231775" indent="-231775" algn="just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Thus, we have identified one of the most important properties of feedback control: </a:t>
            </a:r>
          </a:p>
          <a:p>
            <a:pPr marL="231775" indent="-231775" algn="just">
              <a:spcBef>
                <a:spcPct val="50000"/>
              </a:spcBef>
              <a:buFontTx/>
              <a:buChar char="•"/>
            </a:pPr>
            <a:r>
              <a:rPr kumimoji="0" lang="en-US" altLang="zh-TW" i="1"/>
              <a:t>Feedback control makes process performance less sensitive to changes in the process.</a:t>
            </a:r>
            <a:r>
              <a:rPr kumimoji="0" lang="en-US" altLang="zh-TW"/>
              <a:t> </a:t>
            </a:r>
          </a:p>
        </p:txBody>
      </p:sp>
      <p:graphicFrame>
        <p:nvGraphicFramePr>
          <p:cNvPr id="332806" name="Object 6"/>
          <p:cNvGraphicFramePr>
            <a:graphicFrameLocks noChangeAspect="1"/>
          </p:cNvGraphicFramePr>
          <p:nvPr/>
        </p:nvGraphicFramePr>
        <p:xfrm>
          <a:off x="2082800" y="1066800"/>
          <a:ext cx="6451600" cy="838200"/>
        </p:xfrm>
        <a:graphic>
          <a:graphicData uri="http://schemas.openxmlformats.org/presentationml/2006/ole">
            <p:oleObj spid="_x0000_s332806" name="Equation" r:id="rId4" imgW="6451560" imgH="838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Remarks</a:t>
            </a:r>
            <a:endParaRPr lang="zh-TW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8994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407988" y="1371600"/>
          <a:ext cx="8526462" cy="4724400"/>
        </p:xfrm>
        <a:graphic>
          <a:graphicData uri="http://schemas.openxmlformats.org/presentationml/2006/ole">
            <p:oleObj spid="_x0000_s468994" name="Equation" r:id="rId3" imgW="3873240" imgH="2145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1997</TotalTime>
  <Words>2256</Words>
  <Application>Microsoft PowerPoint</Application>
  <PresentationFormat>On-screen Show (4:3)</PresentationFormat>
  <Paragraphs>271</Paragraphs>
  <Slides>82</Slides>
  <Notes>38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簡報設計範本</vt:lpstr>
      </vt:variant>
      <vt:variant>
        <vt:i4>3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82</vt:i4>
      </vt:variant>
    </vt:vector>
  </HeadingPairs>
  <TitlesOfParts>
    <vt:vector size="92" baseType="lpstr">
      <vt:lpstr>Times New Roman</vt:lpstr>
      <vt:lpstr>新細明體</vt:lpstr>
      <vt:lpstr>Arial</vt:lpstr>
      <vt:lpstr>Calibri</vt:lpstr>
      <vt:lpstr>Symbol</vt:lpstr>
      <vt:lpstr>Euclid Symbol</vt:lpstr>
      <vt:lpstr>Default Design</vt:lpstr>
      <vt:lpstr>自訂設計</vt:lpstr>
      <vt:lpstr>自訂設計</vt:lpstr>
      <vt:lpstr>Equation</vt:lpstr>
      <vt:lpstr>投影片 1</vt:lpstr>
      <vt:lpstr>投影片 2</vt:lpstr>
      <vt:lpstr>Complex Variable Z-P=N Theorem</vt:lpstr>
      <vt:lpstr>投影片 4</vt:lpstr>
      <vt:lpstr>投影片 5</vt:lpstr>
      <vt:lpstr>投影片 6</vt:lpstr>
      <vt:lpstr>投影片 7</vt:lpstr>
      <vt:lpstr>Application of Z-P=N Theorem to Stability</vt:lpstr>
      <vt:lpstr>Remarks</vt:lpstr>
      <vt:lpstr>投影片 10</vt:lpstr>
      <vt:lpstr>投影片 11</vt:lpstr>
      <vt:lpstr>投影片 12</vt:lpstr>
      <vt:lpstr>Nyquist Stability Criterion</vt:lpstr>
      <vt:lpstr>Example</vt:lpstr>
      <vt:lpstr>投影片 15</vt:lpstr>
      <vt:lpstr>投影片 16</vt:lpstr>
      <vt:lpstr>Important Conclusion</vt:lpstr>
      <vt:lpstr>投影片 18</vt:lpstr>
      <vt:lpstr>Ultimate Gain and Ultimate Frequency</vt:lpstr>
      <vt:lpstr>Example 2</vt:lpstr>
      <vt:lpstr>投影片 21</vt:lpstr>
      <vt:lpstr>Example 3</vt:lpstr>
      <vt:lpstr>投影片 23</vt:lpstr>
      <vt:lpstr>投影片 24</vt:lpstr>
      <vt:lpstr>投影片 25</vt:lpstr>
      <vt:lpstr>投影片 26</vt:lpstr>
      <vt:lpstr>Example of Conditional Stability</vt:lpstr>
      <vt:lpstr>投影片 28</vt:lpstr>
      <vt:lpstr>General Stability Criterion</vt:lpstr>
      <vt:lpstr>Stability Limits</vt:lpstr>
      <vt:lpstr>投影片 31</vt:lpstr>
      <vt:lpstr>Critical Frequency and Gain Crossover Frequency</vt:lpstr>
      <vt:lpstr>Bode Stability Criterion</vt:lpstr>
      <vt:lpstr>投影片 34</vt:lpstr>
      <vt:lpstr>Advantages of Bode Stability Criterion </vt:lpstr>
      <vt:lpstr>投影片 36</vt:lpstr>
      <vt:lpstr>投影片 37</vt:lpstr>
      <vt:lpstr>投影片 38</vt:lpstr>
      <vt:lpstr>投影片 39</vt:lpstr>
      <vt:lpstr>Example </vt:lpstr>
      <vt:lpstr>投影片 41</vt:lpstr>
      <vt:lpstr>Nyquist Stability Criterion</vt:lpstr>
      <vt:lpstr>Important Properties of the Nyquist Stability Criterion</vt:lpstr>
      <vt:lpstr>Important Properties of the Nyquist Stability Criterion</vt:lpstr>
      <vt:lpstr>Example </vt:lpstr>
      <vt:lpstr>投影片 46</vt:lpstr>
      <vt:lpstr>投影片 47</vt:lpstr>
      <vt:lpstr>Phase Margin (PM)</vt:lpstr>
      <vt:lpstr>投影片 49</vt:lpstr>
      <vt:lpstr>Gain Margin (GM)</vt:lpstr>
      <vt:lpstr>投影片 51</vt:lpstr>
      <vt:lpstr>投影片 52</vt:lpstr>
      <vt:lpstr>Remarks</vt:lpstr>
      <vt:lpstr>投影片 54</vt:lpstr>
      <vt:lpstr>投影片 55</vt:lpstr>
      <vt:lpstr>投影片 56</vt:lpstr>
      <vt:lpstr>投影片 57</vt:lpstr>
      <vt:lpstr>投影片 58</vt:lpstr>
      <vt:lpstr>投影片 59</vt:lpstr>
      <vt:lpstr>投影片 60</vt:lpstr>
      <vt:lpstr>Integral Action</vt:lpstr>
      <vt:lpstr>Lower Bounds of GM and PM</vt:lpstr>
      <vt:lpstr>投影片 63</vt:lpstr>
      <vt:lpstr>投影片 64</vt:lpstr>
      <vt:lpstr>投影片 65</vt:lpstr>
      <vt:lpstr>投影片 66</vt:lpstr>
      <vt:lpstr>投影片 67</vt:lpstr>
      <vt:lpstr>投影片 68</vt:lpstr>
      <vt:lpstr>投影片 69</vt:lpstr>
      <vt:lpstr>投影片 70</vt:lpstr>
      <vt:lpstr>投影片 71</vt:lpstr>
      <vt:lpstr>投影片 72</vt:lpstr>
      <vt:lpstr>投影片 73</vt:lpstr>
      <vt:lpstr>投影片 74</vt:lpstr>
      <vt:lpstr>投影片 75</vt:lpstr>
      <vt:lpstr>投影片 76</vt:lpstr>
      <vt:lpstr>投影片 77</vt:lpstr>
      <vt:lpstr>投影片 78</vt:lpstr>
      <vt:lpstr>投影片 79</vt:lpstr>
      <vt:lpstr>投影片 80</vt:lpstr>
      <vt:lpstr>投影片 81</vt:lpstr>
      <vt:lpstr>投影片 82</vt:lpstr>
    </vt:vector>
  </TitlesOfParts>
  <Company>UCSB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Chemical Engineering</dc:creator>
  <cp:lastModifiedBy>ncku</cp:lastModifiedBy>
  <cp:revision>496</cp:revision>
  <dcterms:created xsi:type="dcterms:W3CDTF">2003-07-23T18:17:51Z</dcterms:created>
  <dcterms:modified xsi:type="dcterms:W3CDTF">2009-01-02T07:48:28Z</dcterms:modified>
</cp:coreProperties>
</file>